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3"/>
  </p:notesMasterIdLst>
  <p:sldIdLst>
    <p:sldId id="306" r:id="rId2"/>
    <p:sldId id="308" r:id="rId3"/>
    <p:sldId id="309" r:id="rId4"/>
    <p:sldId id="358" r:id="rId5"/>
    <p:sldId id="315" r:id="rId6"/>
    <p:sldId id="347" r:id="rId7"/>
    <p:sldId id="367" r:id="rId8"/>
    <p:sldId id="348" r:id="rId9"/>
    <p:sldId id="363" r:id="rId10"/>
    <p:sldId id="349" r:id="rId11"/>
    <p:sldId id="364" r:id="rId12"/>
    <p:sldId id="365" r:id="rId13"/>
    <p:sldId id="351" r:id="rId14"/>
    <p:sldId id="321" r:id="rId15"/>
    <p:sldId id="366" r:id="rId16"/>
    <p:sldId id="368" r:id="rId17"/>
    <p:sldId id="369" r:id="rId18"/>
    <p:sldId id="370" r:id="rId19"/>
    <p:sldId id="371" r:id="rId20"/>
    <p:sldId id="372" r:id="rId21"/>
    <p:sldId id="346" r:id="rId22"/>
  </p:sldIdLst>
  <p:sldSz cx="9144000" cy="5143500" type="screen16x9"/>
  <p:notesSz cx="6858000" cy="9144000"/>
  <p:embeddedFontLst>
    <p:embeddedFont>
      <p:font typeface="Montserrat" panose="02000505000000020004" pitchFamily="2" charset="0"/>
      <p:regular r:id="rId24"/>
      <p:bold r:id="rId25"/>
      <p:italic r:id="rId26"/>
      <p:boldItalic r:id="rId27"/>
    </p:embeddedFont>
    <p:embeddedFont>
      <p:font typeface="Montserrat ExtraBold" panose="00000900000000000000" pitchFamily="2" charset="0"/>
      <p:bold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BC5"/>
    <a:srgbClr val="88D37F"/>
    <a:srgbClr val="B686DA"/>
    <a:srgbClr val="DE00A4"/>
    <a:srgbClr val="CE24BA"/>
    <a:srgbClr val="CA08AE"/>
    <a:srgbClr val="9F5FCF"/>
    <a:srgbClr val="9C0687"/>
    <a:srgbClr val="7B67F5"/>
    <a:srgbClr val="EF75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67EC051-A8B0-4C95-92AA-4DE06D3502D6}">
  <a:tblStyle styleId="{467EC051-A8B0-4C95-92AA-4DE06D3502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41731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895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>
          <a:extLst>
            <a:ext uri="{FF2B5EF4-FFF2-40B4-BE49-F238E27FC236}">
              <a16:creationId xmlns:a16="http://schemas.microsoft.com/office/drawing/2014/main" id="{F2FBF370-9F76-B474-242E-C929DA9AF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>
            <a:extLst>
              <a:ext uri="{FF2B5EF4-FFF2-40B4-BE49-F238E27FC236}">
                <a16:creationId xmlns:a16="http://schemas.microsoft.com/office/drawing/2014/main" id="{474D751B-6DC5-D8DD-4A9B-2D76DEA5C1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>
            <a:extLst>
              <a:ext uri="{FF2B5EF4-FFF2-40B4-BE49-F238E27FC236}">
                <a16:creationId xmlns:a16="http://schemas.microsoft.com/office/drawing/2014/main" id="{A32CF0C5-C302-E107-A07B-B41C77A0FD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8934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>
          <a:extLst>
            <a:ext uri="{FF2B5EF4-FFF2-40B4-BE49-F238E27FC236}">
              <a16:creationId xmlns:a16="http://schemas.microsoft.com/office/drawing/2014/main" id="{938E67C4-F824-54AC-40FA-5E0AC3102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>
            <a:extLst>
              <a:ext uri="{FF2B5EF4-FFF2-40B4-BE49-F238E27FC236}">
                <a16:creationId xmlns:a16="http://schemas.microsoft.com/office/drawing/2014/main" id="{35F70D6B-D77A-E215-AEC7-2BC0839CAF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>
            <a:extLst>
              <a:ext uri="{FF2B5EF4-FFF2-40B4-BE49-F238E27FC236}">
                <a16:creationId xmlns:a16="http://schemas.microsoft.com/office/drawing/2014/main" id="{CCE6D463-BE17-B597-3B51-125545AF48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145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288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28313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>
          <a:extLst>
            <a:ext uri="{FF2B5EF4-FFF2-40B4-BE49-F238E27FC236}">
              <a16:creationId xmlns:a16="http://schemas.microsoft.com/office/drawing/2014/main" id="{4F68FBF4-A6F0-4998-C6A1-B7376ED69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>
            <a:extLst>
              <a:ext uri="{FF2B5EF4-FFF2-40B4-BE49-F238E27FC236}">
                <a16:creationId xmlns:a16="http://schemas.microsoft.com/office/drawing/2014/main" id="{C3D31C69-CFBE-E5FD-BB13-74AB2FAA71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>
            <a:extLst>
              <a:ext uri="{FF2B5EF4-FFF2-40B4-BE49-F238E27FC236}">
                <a16:creationId xmlns:a16="http://schemas.microsoft.com/office/drawing/2014/main" id="{D2CBFFE4-DC3E-C9D8-C001-01C2143C31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8147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565769F8-77ED-1B6B-EE27-A14980BC4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>
            <a:extLst>
              <a:ext uri="{FF2B5EF4-FFF2-40B4-BE49-F238E27FC236}">
                <a16:creationId xmlns:a16="http://schemas.microsoft.com/office/drawing/2014/main" id="{E744CB78-3FC4-8649-DB83-E176800979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>
            <a:extLst>
              <a:ext uri="{FF2B5EF4-FFF2-40B4-BE49-F238E27FC236}">
                <a16:creationId xmlns:a16="http://schemas.microsoft.com/office/drawing/2014/main" id="{EAF00BA7-8DD3-0321-4210-2EF0264DD0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15119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AED06CA1-06A7-FE9A-A7A0-88AC29DCD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>
            <a:extLst>
              <a:ext uri="{FF2B5EF4-FFF2-40B4-BE49-F238E27FC236}">
                <a16:creationId xmlns:a16="http://schemas.microsoft.com/office/drawing/2014/main" id="{FD7910F8-A3A9-C918-7EF9-D6A02E08E5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>
            <a:extLst>
              <a:ext uri="{FF2B5EF4-FFF2-40B4-BE49-F238E27FC236}">
                <a16:creationId xmlns:a16="http://schemas.microsoft.com/office/drawing/2014/main" id="{8E702CEF-DA55-5542-1067-B2CCEA4427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14227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6ED18E08-E754-5910-B35A-D9FA09763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>
            <a:extLst>
              <a:ext uri="{FF2B5EF4-FFF2-40B4-BE49-F238E27FC236}">
                <a16:creationId xmlns:a16="http://schemas.microsoft.com/office/drawing/2014/main" id="{088D962E-AC2D-D08A-4AEC-BE1D36C834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>
            <a:extLst>
              <a:ext uri="{FF2B5EF4-FFF2-40B4-BE49-F238E27FC236}">
                <a16:creationId xmlns:a16="http://schemas.microsoft.com/office/drawing/2014/main" id="{6D11F2C7-D919-89E9-34FD-23BCA63E2F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17361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5753F803-9CC1-E6F3-0D95-FE18A177B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>
            <a:extLst>
              <a:ext uri="{FF2B5EF4-FFF2-40B4-BE49-F238E27FC236}">
                <a16:creationId xmlns:a16="http://schemas.microsoft.com/office/drawing/2014/main" id="{9CE792BA-3ABD-9DF4-F1F1-AD4DB58F6D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>
            <a:extLst>
              <a:ext uri="{FF2B5EF4-FFF2-40B4-BE49-F238E27FC236}">
                <a16:creationId xmlns:a16="http://schemas.microsoft.com/office/drawing/2014/main" id="{21419BD5-8540-E4C6-1042-1A4F0E27AB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6720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2476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371D21E6-BEAA-E580-591C-2C5B629D3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>
            <a:extLst>
              <a:ext uri="{FF2B5EF4-FFF2-40B4-BE49-F238E27FC236}">
                <a16:creationId xmlns:a16="http://schemas.microsoft.com/office/drawing/2014/main" id="{DE446402-07E0-8476-CCE2-3B9D4CEABD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>
            <a:extLst>
              <a:ext uri="{FF2B5EF4-FFF2-40B4-BE49-F238E27FC236}">
                <a16:creationId xmlns:a16="http://schemas.microsoft.com/office/drawing/2014/main" id="{417F808E-E0D0-D6ED-DCF6-77776A55D8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0039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790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676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85886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4895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>
          <a:extLst>
            <a:ext uri="{FF2B5EF4-FFF2-40B4-BE49-F238E27FC236}">
              <a16:creationId xmlns:a16="http://schemas.microsoft.com/office/drawing/2014/main" id="{23385AD1-1F73-2B7B-5265-064E44C5B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>
            <a:extLst>
              <a:ext uri="{FF2B5EF4-FFF2-40B4-BE49-F238E27FC236}">
                <a16:creationId xmlns:a16="http://schemas.microsoft.com/office/drawing/2014/main" id="{9CE4D14B-6B32-9975-722D-EE1DCC6B3B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>
            <a:extLst>
              <a:ext uri="{FF2B5EF4-FFF2-40B4-BE49-F238E27FC236}">
                <a16:creationId xmlns:a16="http://schemas.microsoft.com/office/drawing/2014/main" id="{C9A52CF8-0222-65B7-04ED-BD03D51963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1599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718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>
          <a:extLst>
            <a:ext uri="{FF2B5EF4-FFF2-40B4-BE49-F238E27FC236}">
              <a16:creationId xmlns:a16="http://schemas.microsoft.com/office/drawing/2014/main" id="{F422E972-E084-362D-6D80-B386DC5F2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>
            <a:extLst>
              <a:ext uri="{FF2B5EF4-FFF2-40B4-BE49-F238E27FC236}">
                <a16:creationId xmlns:a16="http://schemas.microsoft.com/office/drawing/2014/main" id="{32FBAA91-218E-031E-258C-DF39C86E44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>
            <a:extLst>
              <a:ext uri="{FF2B5EF4-FFF2-40B4-BE49-F238E27FC236}">
                <a16:creationId xmlns:a16="http://schemas.microsoft.com/office/drawing/2014/main" id="{1D4C7677-51DE-CFC9-9429-9584D686CF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78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005557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7" r:id="rId3"/>
    <p:sldLayoutId id="2147483658" r:id="rId4"/>
    <p:sldLayoutId id="2147483659" r:id="rId5"/>
    <p:sldLayoutId id="2147483684" r:id="rId6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176C60D-DA2A-0803-555F-284E7D33E7CC}"/>
              </a:ext>
            </a:extLst>
          </p:cNvPr>
          <p:cNvGrpSpPr/>
          <p:nvPr/>
        </p:nvGrpSpPr>
        <p:grpSpPr>
          <a:xfrm>
            <a:off x="3566160" y="1061845"/>
            <a:ext cx="2011680" cy="731520"/>
            <a:chOff x="3559897" y="831288"/>
            <a:chExt cx="2113031" cy="802481"/>
          </a:xfrm>
        </p:grpSpPr>
        <p:sp>
          <p:nvSpPr>
            <p:cNvPr id="7" name="Google Shape;153;p1">
              <a:extLst>
                <a:ext uri="{FF2B5EF4-FFF2-40B4-BE49-F238E27FC236}">
                  <a16:creationId xmlns:a16="http://schemas.microsoft.com/office/drawing/2014/main" id="{4E78666F-0341-7C83-EDB5-426F9B39D754}"/>
                </a:ext>
              </a:extLst>
            </p:cNvPr>
            <p:cNvSpPr/>
            <p:nvPr/>
          </p:nvSpPr>
          <p:spPr>
            <a:xfrm>
              <a:off x="3559897" y="879030"/>
              <a:ext cx="2024205" cy="668018"/>
            </a:xfrm>
            <a:prstGeom prst="roundRect">
              <a:avLst>
                <a:gd name="adj" fmla="val 50000"/>
              </a:avLst>
            </a:prstGeom>
            <a:solidFill>
              <a:srgbClr val="D8D8D8">
                <a:alpha val="2588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 dirty="0">
                <a:solidFill>
                  <a:schemeClr val="lt1"/>
                </a:solidFill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" name="Google Shape;158;p1">
              <a:extLst>
                <a:ext uri="{FF2B5EF4-FFF2-40B4-BE49-F238E27FC236}">
                  <a16:creationId xmlns:a16="http://schemas.microsoft.com/office/drawing/2014/main" id="{E51E8AB3-9928-3D6D-3953-D0C460DAC5FF}"/>
                </a:ext>
              </a:extLst>
            </p:cNvPr>
            <p:cNvGrpSpPr/>
            <p:nvPr/>
          </p:nvGrpSpPr>
          <p:grpSpPr>
            <a:xfrm>
              <a:off x="3827206" y="831288"/>
              <a:ext cx="1845722" cy="802481"/>
              <a:chOff x="3871597" y="1590573"/>
              <a:chExt cx="1845722" cy="802481"/>
            </a:xfrm>
          </p:grpSpPr>
          <p:pic>
            <p:nvPicPr>
              <p:cNvPr id="9" name="Google Shape;159;p1">
                <a:extLst>
                  <a:ext uri="{FF2B5EF4-FFF2-40B4-BE49-F238E27FC236}">
                    <a16:creationId xmlns:a16="http://schemas.microsoft.com/office/drawing/2014/main" id="{069D4DC4-8407-755F-2FB7-3B5214AF021A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871597" y="1731170"/>
                <a:ext cx="419089" cy="41908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" name="Google Shape;160;p1">
                <a:extLst>
                  <a:ext uri="{FF2B5EF4-FFF2-40B4-BE49-F238E27FC236}">
                    <a16:creationId xmlns:a16="http://schemas.microsoft.com/office/drawing/2014/main" id="{E462584C-8B2B-1C98-BEA3-89F7DC8D3581}"/>
                  </a:ext>
                </a:extLst>
              </p:cNvPr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290686" y="1590573"/>
                <a:ext cx="1426633" cy="80248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1" name="Google Shape;161;p1">
            <a:extLst>
              <a:ext uri="{FF2B5EF4-FFF2-40B4-BE49-F238E27FC236}">
                <a16:creationId xmlns:a16="http://schemas.microsoft.com/office/drawing/2014/main" id="{C2915569-739F-87D0-139D-B8F488E51E4A}"/>
              </a:ext>
            </a:extLst>
          </p:cNvPr>
          <p:cNvSpPr txBox="1"/>
          <p:nvPr/>
        </p:nvSpPr>
        <p:spPr>
          <a:xfrm>
            <a:off x="2312504" y="3411804"/>
            <a:ext cx="4989443" cy="125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None/>
            </a:pPr>
            <a:r>
              <a:rPr lang="vi-VN" sz="1600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G</a:t>
            </a:r>
            <a:r>
              <a:rPr lang="en-US" sz="1600" dirty="0" err="1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iảng</a:t>
            </a:r>
            <a:r>
              <a:rPr lang="en-US" sz="1600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viên</a:t>
            </a:r>
            <a:r>
              <a:rPr lang="vi-VN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	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:</a:t>
            </a:r>
            <a:r>
              <a:rPr lang="vi-VN" sz="1600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TS.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Nguyễn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Ngọc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 Quang</a:t>
            </a:r>
            <a:endParaRPr sz="1600" dirty="0">
              <a:latin typeface="Montserrat ExtraBold" panose="00000900000000000000" pitchFamily="2" charset="0"/>
            </a:endParaRPr>
          </a:p>
          <a:p>
            <a:pPr marL="0" marR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None/>
            </a:pPr>
            <a:r>
              <a:rPr lang="vi-VN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Nhóm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thực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hiện</a:t>
            </a:r>
            <a:r>
              <a:rPr lang="vi-VN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	: 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15</a:t>
            </a:r>
            <a:endParaRPr lang="vi-VN" sz="1600" b="0" i="0" u="none" strike="noStrike" cap="none" dirty="0">
              <a:solidFill>
                <a:schemeClr val="lt1"/>
              </a:solidFill>
              <a:latin typeface="Montserrat ExtraBold" panose="00000900000000000000" pitchFamily="2" charset="0"/>
              <a:ea typeface="Montserrat"/>
              <a:cs typeface="Montserrat"/>
              <a:sym typeface="Montserrat"/>
            </a:endParaRPr>
          </a:p>
          <a:p>
            <a:pPr lvl="0">
              <a:lnSpc>
                <a:spcPct val="130000"/>
              </a:lnSpc>
              <a:buClr>
                <a:schemeClr val="lt1"/>
              </a:buClr>
              <a:buSzPts val="1150"/>
            </a:pPr>
            <a:r>
              <a:rPr lang="en-US" sz="1600" dirty="0" err="1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Lớp</a:t>
            </a:r>
            <a:r>
              <a:rPr lang="en-US" sz="1600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học</a:t>
            </a:r>
            <a:r>
              <a:rPr lang="en-US" sz="1600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phần</a:t>
            </a:r>
            <a:r>
              <a:rPr lang="vi-VN" sz="1600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	</a:t>
            </a:r>
            <a:r>
              <a:rPr lang="en-US" sz="1600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:</a:t>
            </a:r>
            <a:r>
              <a:rPr lang="vi-VN" sz="1600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1600" dirty="0">
                <a:solidFill>
                  <a:schemeClr val="lt1"/>
                </a:solidFill>
                <a:latin typeface="Montserrat ExtraBold" panose="00000900000000000000" pitchFamily="2" charset="0"/>
                <a:ea typeface="Montserrat"/>
                <a:cs typeface="Montserrat"/>
                <a:sym typeface="Montserrat"/>
              </a:rPr>
              <a:t>20233IT6019001 </a:t>
            </a:r>
            <a:endParaRPr sz="1600" dirty="0">
              <a:latin typeface="Montserrat ExtraBold" panose="00000900000000000000" pitchFamily="2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7C1EBD8-2176-F220-0190-529E212DB60A}"/>
              </a:ext>
            </a:extLst>
          </p:cNvPr>
          <p:cNvCxnSpPr/>
          <p:nvPr/>
        </p:nvCxnSpPr>
        <p:spPr>
          <a:xfrm>
            <a:off x="3200400" y="3080866"/>
            <a:ext cx="2743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177;p2">
            <a:extLst>
              <a:ext uri="{FF2B5EF4-FFF2-40B4-BE49-F238E27FC236}">
                <a16:creationId xmlns:a16="http://schemas.microsoft.com/office/drawing/2014/main" id="{CF050AF9-A8B6-98C2-09DB-CF21BC7319DB}"/>
              </a:ext>
            </a:extLst>
          </p:cNvPr>
          <p:cNvSpPr txBox="1"/>
          <p:nvPr/>
        </p:nvSpPr>
        <p:spPr>
          <a:xfrm>
            <a:off x="2838" y="1931493"/>
            <a:ext cx="9141162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Học</a:t>
            </a:r>
            <a:r>
              <a:rPr lang="en-US" sz="24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n-US" sz="24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phần</a:t>
            </a:r>
            <a:r>
              <a:rPr lang="en-US" sz="24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: </a:t>
            </a:r>
            <a:r>
              <a:rPr lang="en-US" sz="24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Lập</a:t>
            </a:r>
            <a:r>
              <a:rPr lang="en-US" sz="24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n-US" sz="24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trình</a:t>
            </a:r>
            <a:r>
              <a:rPr lang="en-US" sz="24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Java</a:t>
            </a:r>
            <a:endParaRPr sz="1100" dirty="0"/>
          </a:p>
        </p:txBody>
      </p:sp>
      <p:sp>
        <p:nvSpPr>
          <p:cNvPr id="15" name="Google Shape;170;p2">
            <a:extLst>
              <a:ext uri="{FF2B5EF4-FFF2-40B4-BE49-F238E27FC236}">
                <a16:creationId xmlns:a16="http://schemas.microsoft.com/office/drawing/2014/main" id="{D41D7434-DA4F-4F64-C411-5964C10EF220}"/>
              </a:ext>
            </a:extLst>
          </p:cNvPr>
          <p:cNvSpPr txBox="1">
            <a:spLocks/>
          </p:cNvSpPr>
          <p:nvPr/>
        </p:nvSpPr>
        <p:spPr>
          <a:xfrm>
            <a:off x="0" y="214103"/>
            <a:ext cx="914400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None/>
            </a:pPr>
            <a:r>
              <a:rPr lang="vi-VN" sz="16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TRƯỜNG ĐẠI HỌC CÔNG NGHIỆP HÀ NỘI</a:t>
            </a:r>
            <a:endParaRPr lang="en-US" sz="1600" b="1" dirty="0">
              <a:solidFill>
                <a:schemeClr val="lt1"/>
              </a:solidFill>
              <a:latin typeface="Montserrat ExtraBold" panose="00000900000000000000" pitchFamily="2" charset="0"/>
              <a:sym typeface="Montserrat"/>
            </a:endParaRP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None/>
            </a:pPr>
            <a:r>
              <a:rPr lang="vi-VN" sz="16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KHOA CÔNG NGHỆ THÔNG TIN</a:t>
            </a:r>
            <a:endParaRPr sz="1600" dirty="0">
              <a:latin typeface="Montserrat ExtraBold" panose="00000900000000000000" pitchFamily="2" charset="0"/>
            </a:endParaRPr>
          </a:p>
        </p:txBody>
      </p:sp>
      <p:sp>
        <p:nvSpPr>
          <p:cNvPr id="17" name="Google Shape;170;p2">
            <a:extLst>
              <a:ext uri="{FF2B5EF4-FFF2-40B4-BE49-F238E27FC236}">
                <a16:creationId xmlns:a16="http://schemas.microsoft.com/office/drawing/2014/main" id="{A076BAAE-2F2C-1B87-240F-126E2E2660AF}"/>
              </a:ext>
            </a:extLst>
          </p:cNvPr>
          <p:cNvSpPr txBox="1">
            <a:spLocks/>
          </p:cNvSpPr>
          <p:nvPr/>
        </p:nvSpPr>
        <p:spPr>
          <a:xfrm>
            <a:off x="0" y="2458884"/>
            <a:ext cx="9144000" cy="587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None/>
            </a:pP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Đề</a:t>
            </a:r>
            <a:r>
              <a:rPr lang="en-US" sz="20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 </a:t>
            </a: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tài</a:t>
            </a:r>
            <a:r>
              <a:rPr lang="en-US" sz="20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: </a:t>
            </a: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Xây</a:t>
            </a:r>
            <a:r>
              <a:rPr lang="en-US" sz="20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 </a:t>
            </a: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dựng</a:t>
            </a:r>
            <a:r>
              <a:rPr lang="en-US" sz="20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 </a:t>
            </a: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phần</a:t>
            </a:r>
            <a:r>
              <a:rPr lang="en-US" sz="20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 </a:t>
            </a: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mềm</a:t>
            </a:r>
            <a:r>
              <a:rPr lang="en-US" sz="20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 </a:t>
            </a: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quản</a:t>
            </a:r>
            <a:r>
              <a:rPr lang="en-US" sz="20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 </a:t>
            </a: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lý</a:t>
            </a:r>
            <a:r>
              <a:rPr lang="en-US" sz="20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 </a:t>
            </a: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sinh</a:t>
            </a:r>
            <a:r>
              <a:rPr lang="en-US" sz="2000" b="1" dirty="0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 </a:t>
            </a:r>
            <a:r>
              <a:rPr lang="en-US" sz="2000" b="1" dirty="0" err="1">
                <a:solidFill>
                  <a:schemeClr val="lt1"/>
                </a:solidFill>
                <a:latin typeface="Montserrat ExtraBold" panose="00000900000000000000" pitchFamily="2" charset="0"/>
                <a:sym typeface="Montserrat"/>
              </a:rPr>
              <a:t>viên</a:t>
            </a:r>
            <a:endParaRPr sz="2000" dirty="0">
              <a:latin typeface="Montserrat ExtraBold" panose="00000900000000000000" pitchFamily="2" charset="0"/>
            </a:endParaRPr>
          </a:p>
        </p:txBody>
      </p:sp>
      <p:sp>
        <p:nvSpPr>
          <p:cNvPr id="2" name="Google Shape;2160;p68">
            <a:extLst>
              <a:ext uri="{FF2B5EF4-FFF2-40B4-BE49-F238E27FC236}">
                <a16:creationId xmlns:a16="http://schemas.microsoft.com/office/drawing/2014/main" id="{7F41D3C8-CC5D-38B1-1A5F-50B29841107E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1/21</a:t>
            </a:r>
          </a:p>
        </p:txBody>
      </p:sp>
    </p:spTree>
    <p:extLst>
      <p:ext uri="{BB962C8B-B14F-4D97-AF65-F5344CB8AC3E}">
        <p14:creationId xmlns:p14="http://schemas.microsoft.com/office/powerpoint/2010/main" val="36233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5000" r="-5000"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160;p68">
            <a:extLst>
              <a:ext uri="{FF2B5EF4-FFF2-40B4-BE49-F238E27FC236}">
                <a16:creationId xmlns:a16="http://schemas.microsoft.com/office/drawing/2014/main" id="{81AC27F8-4868-F64D-BF6E-09FAFFA1ACAF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10/21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29FD63-16C6-6DF3-A340-A6300B57B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81" y="867854"/>
            <a:ext cx="2975941" cy="34936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D9609CE-AFA8-7D8E-BEA5-B9B55E681E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213" y="867854"/>
            <a:ext cx="3047573" cy="42160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2995BF7-BC75-5F7A-B025-47D7BF88CB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8389" y="867854"/>
            <a:ext cx="2973430" cy="37719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892A1E3-10EF-F7BE-62CF-F8F5D7816BAF}"/>
              </a:ext>
            </a:extLst>
          </p:cNvPr>
          <p:cNvSpPr txBox="1"/>
          <p:nvPr/>
        </p:nvSpPr>
        <p:spPr>
          <a:xfrm>
            <a:off x="573035" y="529300"/>
            <a:ext cx="19342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5D7364-22CF-9C8C-A9E1-6FCEC18F1663}"/>
              </a:ext>
            </a:extLst>
          </p:cNvPr>
          <p:cNvSpPr txBox="1"/>
          <p:nvPr/>
        </p:nvSpPr>
        <p:spPr>
          <a:xfrm>
            <a:off x="3995823" y="529300"/>
            <a:ext cx="19342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DB32FE-7C81-29F6-99F3-FB9EF45B273D}"/>
              </a:ext>
            </a:extLst>
          </p:cNvPr>
          <p:cNvSpPr txBox="1"/>
          <p:nvPr/>
        </p:nvSpPr>
        <p:spPr>
          <a:xfrm>
            <a:off x="6426039" y="503746"/>
            <a:ext cx="27179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thí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56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>
          <a:extLst>
            <a:ext uri="{FF2B5EF4-FFF2-40B4-BE49-F238E27FC236}">
              <a16:creationId xmlns:a16="http://schemas.microsoft.com/office/drawing/2014/main" id="{612A6B8A-8EDD-5934-EA06-5F80E8153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C25230-3E26-0C7F-F551-74B21951A67D}"/>
              </a:ext>
            </a:extLst>
          </p:cNvPr>
          <p:cNvSpPr txBox="1"/>
          <p:nvPr/>
        </p:nvSpPr>
        <p:spPr>
          <a:xfrm>
            <a:off x="392112" y="2315756"/>
            <a:ext cx="416001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2160;p68">
            <a:extLst>
              <a:ext uri="{FF2B5EF4-FFF2-40B4-BE49-F238E27FC236}">
                <a16:creationId xmlns:a16="http://schemas.microsoft.com/office/drawing/2014/main" id="{074EF7C0-3ED7-B70F-4D74-C8BDCB33AAA7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11/21</a:t>
            </a:r>
          </a:p>
        </p:txBody>
      </p:sp>
      <p:sp>
        <p:nvSpPr>
          <p:cNvPr id="2" name="Google Shape;213;p4">
            <a:extLst>
              <a:ext uri="{FF2B5EF4-FFF2-40B4-BE49-F238E27FC236}">
                <a16:creationId xmlns:a16="http://schemas.microsoft.com/office/drawing/2014/main" id="{4EA1A940-DB78-F952-0777-5494EF498B68}"/>
              </a:ext>
            </a:extLst>
          </p:cNvPr>
          <p:cNvSpPr txBox="1"/>
          <p:nvPr/>
        </p:nvSpPr>
        <p:spPr>
          <a:xfrm>
            <a:off x="392112" y="1244559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2.2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Thực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hiện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bài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toán</a:t>
            </a:r>
            <a:endParaRPr sz="1800" dirty="0">
              <a:latin typeface="Montserrat ExtraBold" charset="0"/>
            </a:endParaRPr>
          </a:p>
        </p:txBody>
      </p:sp>
      <p:sp>
        <p:nvSpPr>
          <p:cNvPr id="11" name="Google Shape;170;p39">
            <a:extLst>
              <a:ext uri="{FF2B5EF4-FFF2-40B4-BE49-F238E27FC236}">
                <a16:creationId xmlns:a16="http://schemas.microsoft.com/office/drawing/2014/main" id="{E8EBB328-A88C-73AF-76AA-C25C81922921}"/>
              </a:ext>
            </a:extLst>
          </p:cNvPr>
          <p:cNvSpPr txBox="1">
            <a:spLocks/>
          </p:cNvSpPr>
          <p:nvPr/>
        </p:nvSpPr>
        <p:spPr>
          <a:xfrm>
            <a:off x="937599" y="302501"/>
            <a:ext cx="5439997" cy="57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KẾT QUẢ NGHIÊN CỨU</a:t>
            </a:r>
          </a:p>
        </p:txBody>
      </p:sp>
      <p:cxnSp>
        <p:nvCxnSpPr>
          <p:cNvPr id="13" name="Google Shape;209;p43">
            <a:extLst>
              <a:ext uri="{FF2B5EF4-FFF2-40B4-BE49-F238E27FC236}">
                <a16:creationId xmlns:a16="http://schemas.microsoft.com/office/drawing/2014/main" id="{1699BC83-CE94-9B45-8ECB-B7A7B076545A}"/>
              </a:ext>
            </a:extLst>
          </p:cNvPr>
          <p:cNvCxnSpPr>
            <a:cxnSpLocks/>
          </p:cNvCxnSpPr>
          <p:nvPr/>
        </p:nvCxnSpPr>
        <p:spPr>
          <a:xfrm>
            <a:off x="937599" y="326373"/>
            <a:ext cx="2" cy="5228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Google Shape;206;p43">
            <a:extLst>
              <a:ext uri="{FF2B5EF4-FFF2-40B4-BE49-F238E27FC236}">
                <a16:creationId xmlns:a16="http://schemas.microsoft.com/office/drawing/2014/main" id="{8B49DE1A-B404-27FB-D5A7-39B44D2930F2}"/>
              </a:ext>
            </a:extLst>
          </p:cNvPr>
          <p:cNvSpPr txBox="1">
            <a:spLocks/>
          </p:cNvSpPr>
          <p:nvPr/>
        </p:nvSpPr>
        <p:spPr>
          <a:xfrm>
            <a:off x="53011" y="286459"/>
            <a:ext cx="817681" cy="562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dirty="0"/>
              <a:t>02</a:t>
            </a:r>
            <a:endParaRPr lang="en-US" sz="3200" dirty="0"/>
          </a:p>
        </p:txBody>
      </p:sp>
      <p:sp>
        <p:nvSpPr>
          <p:cNvPr id="17" name="Google Shape;213;p4">
            <a:extLst>
              <a:ext uri="{FF2B5EF4-FFF2-40B4-BE49-F238E27FC236}">
                <a16:creationId xmlns:a16="http://schemas.microsoft.com/office/drawing/2014/main" id="{3AB7ADBF-4510-FA43-9265-A3042AEA05F3}"/>
              </a:ext>
            </a:extLst>
          </p:cNvPr>
          <p:cNvSpPr txBox="1"/>
          <p:nvPr/>
        </p:nvSpPr>
        <p:spPr>
          <a:xfrm>
            <a:off x="392112" y="1780157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rèn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AD8A8C3-2AA5-C359-1BAA-9D9FC5496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290" y="286459"/>
            <a:ext cx="4358147" cy="213406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F1ACAFD-A00F-F95C-1B88-18F7B5F57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302" y="2489805"/>
            <a:ext cx="4068420" cy="25682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740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>
          <a:extLst>
            <a:ext uri="{FF2B5EF4-FFF2-40B4-BE49-F238E27FC236}">
              <a16:creationId xmlns:a16="http://schemas.microsoft.com/office/drawing/2014/main" id="{ABF65FED-A894-82B4-D129-4B25E0442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991BA0-ED11-087B-814B-C00E6EF6A9C5}"/>
              </a:ext>
            </a:extLst>
          </p:cNvPr>
          <p:cNvSpPr txBox="1"/>
          <p:nvPr/>
        </p:nvSpPr>
        <p:spPr>
          <a:xfrm>
            <a:off x="392112" y="2315756"/>
            <a:ext cx="41600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Gia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2160;p68">
            <a:extLst>
              <a:ext uri="{FF2B5EF4-FFF2-40B4-BE49-F238E27FC236}">
                <a16:creationId xmlns:a16="http://schemas.microsoft.com/office/drawing/2014/main" id="{F2ACF1E4-D8E9-EE74-418D-17034F5329AF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12/21</a:t>
            </a:r>
          </a:p>
        </p:txBody>
      </p:sp>
      <p:sp>
        <p:nvSpPr>
          <p:cNvPr id="2" name="Google Shape;213;p4">
            <a:extLst>
              <a:ext uri="{FF2B5EF4-FFF2-40B4-BE49-F238E27FC236}">
                <a16:creationId xmlns:a16="http://schemas.microsoft.com/office/drawing/2014/main" id="{61F2E6C5-EFD8-E78A-E268-8D324A94C73F}"/>
              </a:ext>
            </a:extLst>
          </p:cNvPr>
          <p:cNvSpPr txBox="1"/>
          <p:nvPr/>
        </p:nvSpPr>
        <p:spPr>
          <a:xfrm>
            <a:off x="392112" y="1244559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2.2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Thực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hiện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bài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toán</a:t>
            </a:r>
            <a:endParaRPr sz="1800" dirty="0">
              <a:latin typeface="Montserrat ExtraBold" charset="0"/>
            </a:endParaRPr>
          </a:p>
        </p:txBody>
      </p:sp>
      <p:sp>
        <p:nvSpPr>
          <p:cNvPr id="11" name="Google Shape;170;p39">
            <a:extLst>
              <a:ext uri="{FF2B5EF4-FFF2-40B4-BE49-F238E27FC236}">
                <a16:creationId xmlns:a16="http://schemas.microsoft.com/office/drawing/2014/main" id="{530E71BC-DE30-F8FE-04E4-29E67892248E}"/>
              </a:ext>
            </a:extLst>
          </p:cNvPr>
          <p:cNvSpPr txBox="1">
            <a:spLocks/>
          </p:cNvSpPr>
          <p:nvPr/>
        </p:nvSpPr>
        <p:spPr>
          <a:xfrm>
            <a:off x="937599" y="302501"/>
            <a:ext cx="5439997" cy="57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KẾT QUẢ NGHIÊN CỨU</a:t>
            </a:r>
          </a:p>
        </p:txBody>
      </p:sp>
      <p:cxnSp>
        <p:nvCxnSpPr>
          <p:cNvPr id="13" name="Google Shape;209;p43">
            <a:extLst>
              <a:ext uri="{FF2B5EF4-FFF2-40B4-BE49-F238E27FC236}">
                <a16:creationId xmlns:a16="http://schemas.microsoft.com/office/drawing/2014/main" id="{E30D31EE-B720-6729-93C0-1CE81995C1BB}"/>
              </a:ext>
            </a:extLst>
          </p:cNvPr>
          <p:cNvCxnSpPr>
            <a:cxnSpLocks/>
          </p:cNvCxnSpPr>
          <p:nvPr/>
        </p:nvCxnSpPr>
        <p:spPr>
          <a:xfrm>
            <a:off x="937599" y="326373"/>
            <a:ext cx="2" cy="5228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Google Shape;206;p43">
            <a:extLst>
              <a:ext uri="{FF2B5EF4-FFF2-40B4-BE49-F238E27FC236}">
                <a16:creationId xmlns:a16="http://schemas.microsoft.com/office/drawing/2014/main" id="{F794E461-D348-B642-D113-0622EB0E1BC1}"/>
              </a:ext>
            </a:extLst>
          </p:cNvPr>
          <p:cNvSpPr txBox="1">
            <a:spLocks/>
          </p:cNvSpPr>
          <p:nvPr/>
        </p:nvSpPr>
        <p:spPr>
          <a:xfrm>
            <a:off x="53011" y="286459"/>
            <a:ext cx="817681" cy="562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dirty="0"/>
              <a:t>02</a:t>
            </a:r>
            <a:endParaRPr lang="en-US" sz="3200" dirty="0"/>
          </a:p>
        </p:txBody>
      </p:sp>
      <p:sp>
        <p:nvSpPr>
          <p:cNvPr id="17" name="Google Shape;213;p4">
            <a:extLst>
              <a:ext uri="{FF2B5EF4-FFF2-40B4-BE49-F238E27FC236}">
                <a16:creationId xmlns:a16="http://schemas.microsoft.com/office/drawing/2014/main" id="{3DCE953B-B8D3-0F68-4A0A-DB5549F1C695}"/>
              </a:ext>
            </a:extLst>
          </p:cNvPr>
          <p:cNvSpPr txBox="1"/>
          <p:nvPr/>
        </p:nvSpPr>
        <p:spPr>
          <a:xfrm>
            <a:off x="392112" y="1780157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kí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túc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163C87-FB7B-1A11-772C-CBFB2952C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447" y="1363969"/>
            <a:ext cx="5488401" cy="303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5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5000" r="-5000"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160;p68">
            <a:extLst>
              <a:ext uri="{FF2B5EF4-FFF2-40B4-BE49-F238E27FC236}">
                <a16:creationId xmlns:a16="http://schemas.microsoft.com/office/drawing/2014/main" id="{2863077A-9C99-3AC8-3B11-22F5B358646A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13/21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62615C-EEC5-E542-F935-D16EB23BA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182" y="897583"/>
            <a:ext cx="4113286" cy="37557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8CC460-9441-0915-4E27-6BCD81A9D6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5185" y="897583"/>
            <a:ext cx="3865378" cy="375579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CD6623-0A1F-66FD-112C-E16980F20E33}"/>
              </a:ext>
            </a:extLst>
          </p:cNvPr>
          <p:cNvSpPr txBox="1"/>
          <p:nvPr/>
        </p:nvSpPr>
        <p:spPr>
          <a:xfrm>
            <a:off x="1460709" y="559029"/>
            <a:ext cx="19342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1DD875-971B-F8D2-C7A2-34286BABDBA9}"/>
              </a:ext>
            </a:extLst>
          </p:cNvPr>
          <p:cNvSpPr txBox="1"/>
          <p:nvPr/>
        </p:nvSpPr>
        <p:spPr>
          <a:xfrm>
            <a:off x="5573995" y="559029"/>
            <a:ext cx="24262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170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5000" r="-5000"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160;p68">
            <a:extLst>
              <a:ext uri="{FF2B5EF4-FFF2-40B4-BE49-F238E27FC236}">
                <a16:creationId xmlns:a16="http://schemas.microsoft.com/office/drawing/2014/main" id="{0F38EEFD-1F1F-9465-71E5-A649FEA6ADB6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14/21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495C1C-1EE6-076F-4F5B-BA659D20B0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15" y="1163541"/>
            <a:ext cx="4506068" cy="34006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5BDDE9-C024-444C-9B71-5899B8F15F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4033" y="1163540"/>
            <a:ext cx="4135114" cy="340069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EE06D98-3D0A-D7B0-49B7-7CF34A690B18}"/>
              </a:ext>
            </a:extLst>
          </p:cNvPr>
          <p:cNvSpPr txBox="1"/>
          <p:nvPr/>
        </p:nvSpPr>
        <p:spPr>
          <a:xfrm>
            <a:off x="1170825" y="824986"/>
            <a:ext cx="238904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khỏi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7B031C-2B58-1A19-A159-046080944184}"/>
              </a:ext>
            </a:extLst>
          </p:cNvPr>
          <p:cNvSpPr txBox="1"/>
          <p:nvPr/>
        </p:nvSpPr>
        <p:spPr>
          <a:xfrm>
            <a:off x="5902543" y="824986"/>
            <a:ext cx="222581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17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>
          <a:extLst>
            <a:ext uri="{FF2B5EF4-FFF2-40B4-BE49-F238E27FC236}">
              <a16:creationId xmlns:a16="http://schemas.microsoft.com/office/drawing/2014/main" id="{8A244805-BA20-B549-B5AC-CE9AA3A0A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E93982-AD42-CFBF-75ED-07F3E6B449AB}"/>
              </a:ext>
            </a:extLst>
          </p:cNvPr>
          <p:cNvSpPr txBox="1"/>
          <p:nvPr/>
        </p:nvSpPr>
        <p:spPr>
          <a:xfrm>
            <a:off x="392112" y="2315756"/>
            <a:ext cx="41600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SV</a:t>
            </a:r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2160;p68">
            <a:extLst>
              <a:ext uri="{FF2B5EF4-FFF2-40B4-BE49-F238E27FC236}">
                <a16:creationId xmlns:a16="http://schemas.microsoft.com/office/drawing/2014/main" id="{7F58C448-4CFC-9FA1-9A0F-A2799BCA9EA0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15/21</a:t>
            </a:r>
          </a:p>
        </p:txBody>
      </p:sp>
      <p:sp>
        <p:nvSpPr>
          <p:cNvPr id="2" name="Google Shape;213;p4">
            <a:extLst>
              <a:ext uri="{FF2B5EF4-FFF2-40B4-BE49-F238E27FC236}">
                <a16:creationId xmlns:a16="http://schemas.microsoft.com/office/drawing/2014/main" id="{0484C85F-35D7-0AE5-2DBE-BD198DE9F46C}"/>
              </a:ext>
            </a:extLst>
          </p:cNvPr>
          <p:cNvSpPr txBox="1"/>
          <p:nvPr/>
        </p:nvSpPr>
        <p:spPr>
          <a:xfrm>
            <a:off x="392112" y="1244559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2.2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Thực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hiện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bài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toán</a:t>
            </a:r>
            <a:endParaRPr sz="1800" dirty="0">
              <a:latin typeface="Montserrat ExtraBold" charset="0"/>
            </a:endParaRPr>
          </a:p>
        </p:txBody>
      </p:sp>
      <p:sp>
        <p:nvSpPr>
          <p:cNvPr id="11" name="Google Shape;170;p39">
            <a:extLst>
              <a:ext uri="{FF2B5EF4-FFF2-40B4-BE49-F238E27FC236}">
                <a16:creationId xmlns:a16="http://schemas.microsoft.com/office/drawing/2014/main" id="{9537BCEF-AC58-2D2A-A7BF-AA9F8B4D9AC5}"/>
              </a:ext>
            </a:extLst>
          </p:cNvPr>
          <p:cNvSpPr txBox="1">
            <a:spLocks/>
          </p:cNvSpPr>
          <p:nvPr/>
        </p:nvSpPr>
        <p:spPr>
          <a:xfrm>
            <a:off x="937599" y="302501"/>
            <a:ext cx="5439997" cy="57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KẾT QUẢ NGHIÊN CỨU</a:t>
            </a:r>
          </a:p>
        </p:txBody>
      </p:sp>
      <p:cxnSp>
        <p:nvCxnSpPr>
          <p:cNvPr id="13" name="Google Shape;209;p43">
            <a:extLst>
              <a:ext uri="{FF2B5EF4-FFF2-40B4-BE49-F238E27FC236}">
                <a16:creationId xmlns:a16="http://schemas.microsoft.com/office/drawing/2014/main" id="{DD6601E4-EE0C-952D-6D2C-B59A9643CCFD}"/>
              </a:ext>
            </a:extLst>
          </p:cNvPr>
          <p:cNvCxnSpPr>
            <a:cxnSpLocks/>
          </p:cNvCxnSpPr>
          <p:nvPr/>
        </p:nvCxnSpPr>
        <p:spPr>
          <a:xfrm>
            <a:off x="937599" y="326373"/>
            <a:ext cx="2" cy="5228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Google Shape;206;p43">
            <a:extLst>
              <a:ext uri="{FF2B5EF4-FFF2-40B4-BE49-F238E27FC236}">
                <a16:creationId xmlns:a16="http://schemas.microsoft.com/office/drawing/2014/main" id="{E715F148-1239-D979-469B-964AC82AE447}"/>
              </a:ext>
            </a:extLst>
          </p:cNvPr>
          <p:cNvSpPr txBox="1">
            <a:spLocks/>
          </p:cNvSpPr>
          <p:nvPr/>
        </p:nvSpPr>
        <p:spPr>
          <a:xfrm>
            <a:off x="53011" y="286459"/>
            <a:ext cx="817681" cy="562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dirty="0"/>
              <a:t>02</a:t>
            </a:r>
            <a:endParaRPr lang="en-US" sz="3200" dirty="0"/>
          </a:p>
        </p:txBody>
      </p:sp>
      <p:sp>
        <p:nvSpPr>
          <p:cNvPr id="17" name="Google Shape;213;p4">
            <a:extLst>
              <a:ext uri="{FF2B5EF4-FFF2-40B4-BE49-F238E27FC236}">
                <a16:creationId xmlns:a16="http://schemas.microsoft.com/office/drawing/2014/main" id="{EAA0C9AB-9FFD-1E55-F594-1BEE0E74542B}"/>
              </a:ext>
            </a:extLst>
          </p:cNvPr>
          <p:cNvSpPr txBox="1"/>
          <p:nvPr/>
        </p:nvSpPr>
        <p:spPr>
          <a:xfrm>
            <a:off x="392112" y="1780157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3109C0-C0B2-3811-A25B-5ED1713E0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531" y="183503"/>
            <a:ext cx="2914458" cy="37353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94603F-F46A-4246-A75B-99844C3FE1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0387" y="762000"/>
            <a:ext cx="2889231" cy="431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89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08C59078-1885-CDDC-4B24-A95E26C75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160;p68">
            <a:extLst>
              <a:ext uri="{FF2B5EF4-FFF2-40B4-BE49-F238E27FC236}">
                <a16:creationId xmlns:a16="http://schemas.microsoft.com/office/drawing/2014/main" id="{6DE29B48-E27A-7106-93A1-66E7D90AE4C4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16/21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8131FFAD-321D-2CA0-A115-28A1A972A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59" y="623998"/>
            <a:ext cx="5894975" cy="1371600"/>
          </a:xfrm>
        </p:spPr>
        <p:txBody>
          <a:bodyPr/>
          <a:lstStyle/>
          <a:p>
            <a:r>
              <a:rPr lang="en-US" sz="3600" dirty="0" err="1"/>
              <a:t>Kiểm</a:t>
            </a:r>
            <a:r>
              <a:rPr lang="en-US" sz="3600" dirty="0"/>
              <a:t> </a:t>
            </a:r>
            <a:r>
              <a:rPr lang="en-US" sz="3600" dirty="0" err="1"/>
              <a:t>thử</a:t>
            </a:r>
            <a:r>
              <a:rPr lang="en-US" sz="3600" dirty="0"/>
              <a:t> </a:t>
            </a:r>
            <a:r>
              <a:rPr lang="en-US" sz="3600" dirty="0" err="1"/>
              <a:t>chương</a:t>
            </a:r>
            <a:r>
              <a:rPr lang="en-US" sz="3600" dirty="0"/>
              <a:t> </a:t>
            </a:r>
            <a:r>
              <a:rPr lang="en-US" sz="3600" dirty="0" err="1"/>
              <a:t>trình</a:t>
            </a:r>
            <a:endParaRPr lang="en-US" sz="3600" dirty="0"/>
          </a:p>
        </p:txBody>
      </p:sp>
      <p:cxnSp>
        <p:nvCxnSpPr>
          <p:cNvPr id="6" name="Google Shape;209;p43">
            <a:extLst>
              <a:ext uri="{FF2B5EF4-FFF2-40B4-BE49-F238E27FC236}">
                <a16:creationId xmlns:a16="http://schemas.microsoft.com/office/drawing/2014/main" id="{AE9E939D-5670-F7D1-0ABD-FAB11A766C7F}"/>
              </a:ext>
            </a:extLst>
          </p:cNvPr>
          <p:cNvCxnSpPr>
            <a:cxnSpLocks/>
          </p:cNvCxnSpPr>
          <p:nvPr/>
        </p:nvCxnSpPr>
        <p:spPr>
          <a:xfrm>
            <a:off x="1547229" y="440942"/>
            <a:ext cx="0" cy="1147425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Google Shape;206;p43">
            <a:extLst>
              <a:ext uri="{FF2B5EF4-FFF2-40B4-BE49-F238E27FC236}">
                <a16:creationId xmlns:a16="http://schemas.microsoft.com/office/drawing/2014/main" id="{A0B62FDC-454A-9A91-EB44-033834BDF57E}"/>
              </a:ext>
            </a:extLst>
          </p:cNvPr>
          <p:cNvSpPr txBox="1">
            <a:spLocks/>
          </p:cNvSpPr>
          <p:nvPr/>
        </p:nvSpPr>
        <p:spPr>
          <a:xfrm>
            <a:off x="310645" y="440941"/>
            <a:ext cx="1321614" cy="114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4800" dirty="0"/>
              <a:t>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C52EC-9C4B-82CA-7AFE-4418DC681182}"/>
              </a:ext>
            </a:extLst>
          </p:cNvPr>
          <p:cNvSpPr txBox="1"/>
          <p:nvPr/>
        </p:nvSpPr>
        <p:spPr>
          <a:xfrm>
            <a:off x="971452" y="2224648"/>
            <a:ext cx="416001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kí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rèn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Google Shape;213;p4">
            <a:extLst>
              <a:ext uri="{FF2B5EF4-FFF2-40B4-BE49-F238E27FC236}">
                <a16:creationId xmlns:a16="http://schemas.microsoft.com/office/drawing/2014/main" id="{02D3B62D-AED7-3BCD-6975-D292AA96AC55}"/>
              </a:ext>
            </a:extLst>
          </p:cNvPr>
          <p:cNvSpPr txBox="1"/>
          <p:nvPr/>
        </p:nvSpPr>
        <p:spPr>
          <a:xfrm>
            <a:off x="971452" y="1679315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3.1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Kế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hoạch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kiểm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thử</a:t>
            </a:r>
            <a:endParaRPr sz="1800" dirty="0">
              <a:latin typeface="Montserrat ExtraBold" charset="0"/>
            </a:endParaRPr>
          </a:p>
        </p:txBody>
      </p:sp>
      <p:pic>
        <p:nvPicPr>
          <p:cNvPr id="16" name="Google Shape;153;p5" descr="Transferrable Skills - The Campus Career Coach">
            <a:extLst>
              <a:ext uri="{FF2B5EF4-FFF2-40B4-BE49-F238E27FC236}">
                <a16:creationId xmlns:a16="http://schemas.microsoft.com/office/drawing/2014/main" id="{85C99F32-1A2A-7F0B-6387-B83B2F6645B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40247" y="1498131"/>
            <a:ext cx="2339219" cy="31935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720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C8552C3F-3FAF-A4C7-6D7F-297B9D556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160;p68">
            <a:extLst>
              <a:ext uri="{FF2B5EF4-FFF2-40B4-BE49-F238E27FC236}">
                <a16:creationId xmlns:a16="http://schemas.microsoft.com/office/drawing/2014/main" id="{812CD9CC-9791-0F61-3463-BD205F347A0B}"/>
              </a:ext>
            </a:extLst>
          </p:cNvPr>
          <p:cNvSpPr txBox="1">
            <a:spLocks/>
          </p:cNvSpPr>
          <p:nvPr/>
        </p:nvSpPr>
        <p:spPr>
          <a:xfrm>
            <a:off x="8320513" y="4667773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17/21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D3188A78-B35A-8341-C675-FDBBD4F1B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59" y="623998"/>
            <a:ext cx="5894975" cy="1371600"/>
          </a:xfrm>
        </p:spPr>
        <p:txBody>
          <a:bodyPr/>
          <a:lstStyle/>
          <a:p>
            <a:r>
              <a:rPr lang="en-US" sz="3600" dirty="0" err="1"/>
              <a:t>Kiểm</a:t>
            </a:r>
            <a:r>
              <a:rPr lang="en-US" sz="3600" dirty="0"/>
              <a:t> </a:t>
            </a:r>
            <a:r>
              <a:rPr lang="en-US" sz="3600" dirty="0" err="1"/>
              <a:t>thử</a:t>
            </a:r>
            <a:r>
              <a:rPr lang="en-US" sz="3600" dirty="0"/>
              <a:t> </a:t>
            </a:r>
            <a:r>
              <a:rPr lang="en-US" sz="3600" dirty="0" err="1"/>
              <a:t>chương</a:t>
            </a:r>
            <a:r>
              <a:rPr lang="en-US" sz="3600" dirty="0"/>
              <a:t> </a:t>
            </a:r>
            <a:r>
              <a:rPr lang="en-US" sz="3600" dirty="0" err="1"/>
              <a:t>trình</a:t>
            </a:r>
            <a:endParaRPr lang="en-US" sz="3600" dirty="0"/>
          </a:p>
        </p:txBody>
      </p:sp>
      <p:cxnSp>
        <p:nvCxnSpPr>
          <p:cNvPr id="6" name="Google Shape;209;p43">
            <a:extLst>
              <a:ext uri="{FF2B5EF4-FFF2-40B4-BE49-F238E27FC236}">
                <a16:creationId xmlns:a16="http://schemas.microsoft.com/office/drawing/2014/main" id="{7F8A54BA-C8B6-39A0-CB16-54A84DF62E72}"/>
              </a:ext>
            </a:extLst>
          </p:cNvPr>
          <p:cNvCxnSpPr>
            <a:cxnSpLocks/>
          </p:cNvCxnSpPr>
          <p:nvPr/>
        </p:nvCxnSpPr>
        <p:spPr>
          <a:xfrm>
            <a:off x="1547229" y="440942"/>
            <a:ext cx="0" cy="1147425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Google Shape;206;p43">
            <a:extLst>
              <a:ext uri="{FF2B5EF4-FFF2-40B4-BE49-F238E27FC236}">
                <a16:creationId xmlns:a16="http://schemas.microsoft.com/office/drawing/2014/main" id="{3CF8E971-8C25-385F-FE67-CDAD72C70ACF}"/>
              </a:ext>
            </a:extLst>
          </p:cNvPr>
          <p:cNvSpPr txBox="1">
            <a:spLocks/>
          </p:cNvSpPr>
          <p:nvPr/>
        </p:nvSpPr>
        <p:spPr>
          <a:xfrm>
            <a:off x="310645" y="440941"/>
            <a:ext cx="1321614" cy="114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4800" dirty="0"/>
              <a:t>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3EB477-A29B-871A-BF7A-51F488BF8EAE}"/>
              </a:ext>
            </a:extLst>
          </p:cNvPr>
          <p:cNvSpPr txBox="1"/>
          <p:nvPr/>
        </p:nvSpPr>
        <p:spPr>
          <a:xfrm>
            <a:off x="196200" y="2178654"/>
            <a:ext cx="36999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(ST)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chấp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(UAT)</a:t>
            </a:r>
          </a:p>
          <a:p>
            <a:pPr algn="just"/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kiểu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thủ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(manual test) bao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GUI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test case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GUI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vi-V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Google Shape;213;p4">
            <a:extLst>
              <a:ext uri="{FF2B5EF4-FFF2-40B4-BE49-F238E27FC236}">
                <a16:creationId xmlns:a16="http://schemas.microsoft.com/office/drawing/2014/main" id="{B594A779-8CE0-B598-0BBD-E2DCA20DE391}"/>
              </a:ext>
            </a:extLst>
          </p:cNvPr>
          <p:cNvSpPr txBox="1"/>
          <p:nvPr/>
        </p:nvSpPr>
        <p:spPr>
          <a:xfrm>
            <a:off x="196200" y="1771423"/>
            <a:ext cx="323611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3.2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Chiến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lược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kiểm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thử</a:t>
            </a:r>
            <a:endParaRPr sz="1800" dirty="0">
              <a:latin typeface="Montserrat ExtraBold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4E1CCA-72F4-D553-3147-5933F9C6B4BC}"/>
              </a:ext>
            </a:extLst>
          </p:cNvPr>
          <p:cNvSpPr txBox="1"/>
          <p:nvPr/>
        </p:nvSpPr>
        <p:spPr>
          <a:xfrm>
            <a:off x="4291121" y="2384162"/>
            <a:ext cx="379933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Tỉ lệ test case đạt( passed): 76%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Tỉ lệ test case không đạt (failed): 24%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chạy ổn định trên một vài trình biên dịch (NetBeans, Visual Studio Code).</a:t>
            </a:r>
          </a:p>
        </p:txBody>
      </p:sp>
      <p:sp>
        <p:nvSpPr>
          <p:cNvPr id="10" name="Google Shape;213;p4">
            <a:extLst>
              <a:ext uri="{FF2B5EF4-FFF2-40B4-BE49-F238E27FC236}">
                <a16:creationId xmlns:a16="http://schemas.microsoft.com/office/drawing/2014/main" id="{A30B34AB-B6FB-F4E2-88B0-80FC0079BE31}"/>
              </a:ext>
            </a:extLst>
          </p:cNvPr>
          <p:cNvSpPr txBox="1"/>
          <p:nvPr/>
        </p:nvSpPr>
        <p:spPr>
          <a:xfrm>
            <a:off x="4291121" y="1785821"/>
            <a:ext cx="323611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3.1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Kết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quả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kiểm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thử</a:t>
            </a:r>
            <a:endParaRPr sz="1800" dirty="0">
              <a:latin typeface="Montserrat ExtraBold" charset="0"/>
            </a:endParaRPr>
          </a:p>
        </p:txBody>
      </p:sp>
      <p:cxnSp>
        <p:nvCxnSpPr>
          <p:cNvPr id="11" name="Google Shape;172;p39">
            <a:extLst>
              <a:ext uri="{FF2B5EF4-FFF2-40B4-BE49-F238E27FC236}">
                <a16:creationId xmlns:a16="http://schemas.microsoft.com/office/drawing/2014/main" id="{09029303-4CD3-882C-8197-EBB196D6150D}"/>
              </a:ext>
            </a:extLst>
          </p:cNvPr>
          <p:cNvCxnSpPr>
            <a:cxnSpLocks/>
          </p:cNvCxnSpPr>
          <p:nvPr/>
        </p:nvCxnSpPr>
        <p:spPr>
          <a:xfrm flipV="1">
            <a:off x="4100523" y="2228495"/>
            <a:ext cx="0" cy="2343506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01836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E1D52C5A-E21C-BF89-B453-049A793F3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160;p68">
            <a:extLst>
              <a:ext uri="{FF2B5EF4-FFF2-40B4-BE49-F238E27FC236}">
                <a16:creationId xmlns:a16="http://schemas.microsoft.com/office/drawing/2014/main" id="{4E4630B2-BDAA-A03E-E01D-D7E50E909015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18/21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B27F33EF-4975-8A5D-21FD-F359EA16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512" y="377907"/>
            <a:ext cx="5894975" cy="711999"/>
          </a:xfrm>
        </p:spPr>
        <p:txBody>
          <a:bodyPr/>
          <a:lstStyle/>
          <a:p>
            <a:r>
              <a:rPr lang="en-US" sz="3600" dirty="0" err="1"/>
              <a:t>Tổng</a:t>
            </a:r>
            <a:r>
              <a:rPr lang="en-US" sz="3600" dirty="0"/>
              <a:t> </a:t>
            </a:r>
            <a:r>
              <a:rPr lang="en-US" sz="3600" dirty="0" err="1"/>
              <a:t>kết</a:t>
            </a:r>
            <a:br>
              <a:rPr lang="en-US" sz="3600" dirty="0"/>
            </a:br>
            <a:endParaRPr lang="en-US" sz="3600" dirty="0"/>
          </a:p>
        </p:txBody>
      </p:sp>
      <p:cxnSp>
        <p:nvCxnSpPr>
          <p:cNvPr id="6" name="Google Shape;209;p43">
            <a:extLst>
              <a:ext uri="{FF2B5EF4-FFF2-40B4-BE49-F238E27FC236}">
                <a16:creationId xmlns:a16="http://schemas.microsoft.com/office/drawing/2014/main" id="{4A2A0F88-A26B-FDA2-45D2-1A6EE2738878}"/>
              </a:ext>
            </a:extLst>
          </p:cNvPr>
          <p:cNvCxnSpPr>
            <a:cxnSpLocks/>
          </p:cNvCxnSpPr>
          <p:nvPr/>
        </p:nvCxnSpPr>
        <p:spPr>
          <a:xfrm>
            <a:off x="1539482" y="228907"/>
            <a:ext cx="0" cy="1147425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Google Shape;206;p43">
            <a:extLst>
              <a:ext uri="{FF2B5EF4-FFF2-40B4-BE49-F238E27FC236}">
                <a16:creationId xmlns:a16="http://schemas.microsoft.com/office/drawing/2014/main" id="{6DF00A90-C0CB-9502-2FAE-6F0A3B0D2833}"/>
              </a:ext>
            </a:extLst>
          </p:cNvPr>
          <p:cNvSpPr txBox="1">
            <a:spLocks/>
          </p:cNvSpPr>
          <p:nvPr/>
        </p:nvSpPr>
        <p:spPr>
          <a:xfrm>
            <a:off x="302898" y="228906"/>
            <a:ext cx="1321614" cy="114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4800" dirty="0"/>
              <a:t>04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540968-3FE5-5177-69D9-830BB3107B5C}"/>
              </a:ext>
            </a:extLst>
          </p:cNvPr>
          <p:cNvSpPr txBox="1"/>
          <p:nvPr/>
        </p:nvSpPr>
        <p:spPr>
          <a:xfrm>
            <a:off x="302898" y="2327606"/>
            <a:ext cx="596538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 quá trình thực hiện đề tài, chúng em đã học được nhiều kiến thức và kỹ năng liên quan đến việc phát triển phần mềm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Chúng em đã đạt được các chuẩn đầu ra của học phần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Google Shape;213;p4">
            <a:extLst>
              <a:ext uri="{FF2B5EF4-FFF2-40B4-BE49-F238E27FC236}">
                <a16:creationId xmlns:a16="http://schemas.microsoft.com/office/drawing/2014/main" id="{B349DE7B-197D-B580-C4C1-1D96DE9E0F6D}"/>
              </a:ext>
            </a:extLst>
          </p:cNvPr>
          <p:cNvSpPr txBox="1"/>
          <p:nvPr/>
        </p:nvSpPr>
        <p:spPr>
          <a:xfrm>
            <a:off x="302898" y="1819166"/>
            <a:ext cx="382515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4.1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Nội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dung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đã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thực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hiện</a:t>
            </a:r>
            <a:endParaRPr sz="1800" dirty="0">
              <a:latin typeface="Montserrat Extra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779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A135BEFC-2BCC-27A3-E51B-A9EA326AA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160;p68">
            <a:extLst>
              <a:ext uri="{FF2B5EF4-FFF2-40B4-BE49-F238E27FC236}">
                <a16:creationId xmlns:a16="http://schemas.microsoft.com/office/drawing/2014/main" id="{40635972-B44F-87CF-096D-07B27CB72431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19/21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30B5BF88-1FD8-5BE6-8FA4-C7EE89C41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512" y="377907"/>
            <a:ext cx="5894975" cy="711999"/>
          </a:xfrm>
        </p:spPr>
        <p:txBody>
          <a:bodyPr/>
          <a:lstStyle/>
          <a:p>
            <a:r>
              <a:rPr lang="en-US" sz="3600" dirty="0" err="1"/>
              <a:t>Tổng</a:t>
            </a:r>
            <a:r>
              <a:rPr lang="en-US" sz="3600" dirty="0"/>
              <a:t> </a:t>
            </a:r>
            <a:r>
              <a:rPr lang="en-US" sz="3600" dirty="0" err="1"/>
              <a:t>kết</a:t>
            </a:r>
            <a:br>
              <a:rPr lang="en-US" sz="3600" dirty="0"/>
            </a:br>
            <a:endParaRPr lang="en-US" sz="3600" dirty="0"/>
          </a:p>
        </p:txBody>
      </p:sp>
      <p:cxnSp>
        <p:nvCxnSpPr>
          <p:cNvPr id="6" name="Google Shape;209;p43">
            <a:extLst>
              <a:ext uri="{FF2B5EF4-FFF2-40B4-BE49-F238E27FC236}">
                <a16:creationId xmlns:a16="http://schemas.microsoft.com/office/drawing/2014/main" id="{A1374E81-76CE-F817-722E-2D4AAB83D433}"/>
              </a:ext>
            </a:extLst>
          </p:cNvPr>
          <p:cNvCxnSpPr>
            <a:cxnSpLocks/>
          </p:cNvCxnSpPr>
          <p:nvPr/>
        </p:nvCxnSpPr>
        <p:spPr>
          <a:xfrm>
            <a:off x="1539482" y="228907"/>
            <a:ext cx="0" cy="1147425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Google Shape;206;p43">
            <a:extLst>
              <a:ext uri="{FF2B5EF4-FFF2-40B4-BE49-F238E27FC236}">
                <a16:creationId xmlns:a16="http://schemas.microsoft.com/office/drawing/2014/main" id="{738D3FDB-0E66-3C9A-1E8D-869085B6B1CB}"/>
              </a:ext>
            </a:extLst>
          </p:cNvPr>
          <p:cNvSpPr txBox="1">
            <a:spLocks/>
          </p:cNvSpPr>
          <p:nvPr/>
        </p:nvSpPr>
        <p:spPr>
          <a:xfrm>
            <a:off x="302898" y="228906"/>
            <a:ext cx="1321614" cy="114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4800" dirty="0"/>
              <a:t>04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5BC7F2-D004-1332-82DD-3705A446F30E}"/>
              </a:ext>
            </a:extLst>
          </p:cNvPr>
          <p:cNvSpPr txBox="1"/>
          <p:nvPr/>
        </p:nvSpPr>
        <p:spPr>
          <a:xfrm>
            <a:off x="302898" y="2021756"/>
            <a:ext cx="667437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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 thực hiện các bước phân tích và thiết kế kỹ lưỡng để tránh gặp phải những lỗi đáng tiếc trong quá trình phát triển.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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 phân công công việc rõ ràng và cập nhật tiến độ thường xuyên để đảm bảo tiến độ phát triển đúng hạn.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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 lưu ý đến việc kiểm thử và sửa lỗi để sản phẩm được hoàn thiện và đáp ứng yêu cầu của người dùng.</a:t>
            </a:r>
          </a:p>
        </p:txBody>
      </p:sp>
      <p:sp>
        <p:nvSpPr>
          <p:cNvPr id="15" name="Google Shape;213;p4">
            <a:extLst>
              <a:ext uri="{FF2B5EF4-FFF2-40B4-BE49-F238E27FC236}">
                <a16:creationId xmlns:a16="http://schemas.microsoft.com/office/drawing/2014/main" id="{6A583186-3012-311F-1A9F-68121928C478}"/>
              </a:ext>
            </a:extLst>
          </p:cNvPr>
          <p:cNvSpPr txBox="1"/>
          <p:nvPr/>
        </p:nvSpPr>
        <p:spPr>
          <a:xfrm>
            <a:off x="257636" y="1376331"/>
            <a:ext cx="382515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4.2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Bài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học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kinh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nghiệm</a:t>
            </a:r>
            <a:endParaRPr sz="1800" dirty="0">
              <a:latin typeface="Montserrat ExtraBold" charset="0"/>
            </a:endParaRPr>
          </a:p>
        </p:txBody>
      </p:sp>
      <p:grpSp>
        <p:nvGrpSpPr>
          <p:cNvPr id="10" name="Google Shape;281;p14">
            <a:extLst>
              <a:ext uri="{FF2B5EF4-FFF2-40B4-BE49-F238E27FC236}">
                <a16:creationId xmlns:a16="http://schemas.microsoft.com/office/drawing/2014/main" id="{E8CDCC3C-BB24-2E9B-0A52-C9C0079CB167}"/>
              </a:ext>
            </a:extLst>
          </p:cNvPr>
          <p:cNvGrpSpPr/>
          <p:nvPr/>
        </p:nvGrpSpPr>
        <p:grpSpPr>
          <a:xfrm>
            <a:off x="3562446" y="1204976"/>
            <a:ext cx="744935" cy="711999"/>
            <a:chOff x="3509317" y="1042221"/>
            <a:chExt cx="723900" cy="725507"/>
          </a:xfrm>
        </p:grpSpPr>
        <p:sp>
          <p:nvSpPr>
            <p:cNvPr id="11" name="Google Shape;282;p14">
              <a:extLst>
                <a:ext uri="{FF2B5EF4-FFF2-40B4-BE49-F238E27FC236}">
                  <a16:creationId xmlns:a16="http://schemas.microsoft.com/office/drawing/2014/main" id="{45FF3799-C2DB-050E-3ABD-1696DCE8DB6E}"/>
                </a:ext>
              </a:extLst>
            </p:cNvPr>
            <p:cNvSpPr/>
            <p:nvPr/>
          </p:nvSpPr>
          <p:spPr>
            <a:xfrm>
              <a:off x="3509317" y="1043828"/>
              <a:ext cx="723900" cy="723900"/>
            </a:xfrm>
            <a:prstGeom prst="rect">
              <a:avLst/>
            </a:prstGeom>
            <a:solidFill>
              <a:srgbClr val="FFC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83;p14">
              <a:extLst>
                <a:ext uri="{FF2B5EF4-FFF2-40B4-BE49-F238E27FC236}">
                  <a16:creationId xmlns:a16="http://schemas.microsoft.com/office/drawing/2014/main" id="{E37EA695-B2F3-0249-35A4-837A73090671}"/>
                </a:ext>
              </a:extLst>
            </p:cNvPr>
            <p:cNvSpPr txBox="1"/>
            <p:nvPr/>
          </p:nvSpPr>
          <p:spPr>
            <a:xfrm>
              <a:off x="3522922" y="1042221"/>
              <a:ext cx="245918" cy="532637"/>
            </a:xfrm>
            <a:prstGeom prst="rect">
              <a:avLst/>
            </a:prstGeom>
            <a:solidFill>
              <a:srgbClr val="FFCC8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289;p14">
            <a:extLst>
              <a:ext uri="{FF2B5EF4-FFF2-40B4-BE49-F238E27FC236}">
                <a16:creationId xmlns:a16="http://schemas.microsoft.com/office/drawing/2014/main" id="{AEDE0384-956D-9F13-D5AF-78747D4CAC80}"/>
              </a:ext>
            </a:extLst>
          </p:cNvPr>
          <p:cNvSpPr/>
          <p:nvPr/>
        </p:nvSpPr>
        <p:spPr>
          <a:xfrm>
            <a:off x="3647475" y="1267037"/>
            <a:ext cx="585055" cy="565440"/>
          </a:xfrm>
          <a:custGeom>
            <a:avLst/>
            <a:gdLst/>
            <a:ahLst/>
            <a:cxnLst/>
            <a:rect l="l" t="t" r="r" b="b"/>
            <a:pathLst>
              <a:path w="3240000" h="3230531" extrusionOk="0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444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5000" r="-5000"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296731" y="216724"/>
            <a:ext cx="4615722" cy="579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THÀNH VIÊN NHÓM 15:</a:t>
            </a:r>
          </a:p>
        </p:txBody>
      </p:sp>
      <p:cxnSp>
        <p:nvCxnSpPr>
          <p:cNvPr id="172" name="Google Shape;172;p39"/>
          <p:cNvCxnSpPr>
            <a:cxnSpLocks/>
          </p:cNvCxnSpPr>
          <p:nvPr/>
        </p:nvCxnSpPr>
        <p:spPr>
          <a:xfrm>
            <a:off x="359857" y="796711"/>
            <a:ext cx="405764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3FB372C-AF8E-9680-0209-49CEC195B8DA}"/>
              </a:ext>
            </a:extLst>
          </p:cNvPr>
          <p:cNvGrpSpPr/>
          <p:nvPr/>
        </p:nvGrpSpPr>
        <p:grpSpPr>
          <a:xfrm>
            <a:off x="1039940" y="2871384"/>
            <a:ext cx="2655995" cy="640080"/>
            <a:chOff x="1748600" y="2612500"/>
            <a:chExt cx="2849158" cy="640080"/>
          </a:xfrm>
        </p:grpSpPr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E4EEB42D-0B43-CE2F-7F6D-688299D8B641}"/>
                </a:ext>
              </a:extLst>
            </p:cNvPr>
            <p:cNvSpPr/>
            <p:nvPr/>
          </p:nvSpPr>
          <p:spPr>
            <a:xfrm>
              <a:off x="2068640" y="2658220"/>
              <a:ext cx="2377440" cy="54864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6" name="Picture 2">
              <a:extLst>
                <a:ext uri="{FF2B5EF4-FFF2-40B4-BE49-F238E27FC236}">
                  <a16:creationId xmlns:a16="http://schemas.microsoft.com/office/drawing/2014/main" id="{D6B94615-8495-8B68-52F8-BF1C57AA68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/>
          </p:blipFill>
          <p:spPr bwMode="auto">
            <a:xfrm>
              <a:off x="1748600" y="2612500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55" name="TextBox 1054">
              <a:extLst>
                <a:ext uri="{FF2B5EF4-FFF2-40B4-BE49-F238E27FC236}">
                  <a16:creationId xmlns:a16="http://schemas.microsoft.com/office/drawing/2014/main" id="{3BA02A29-7B84-02B0-72A9-BD5FC060863E}"/>
                </a:ext>
              </a:extLst>
            </p:cNvPr>
            <p:cNvSpPr txBox="1"/>
            <p:nvPr/>
          </p:nvSpPr>
          <p:spPr>
            <a:xfrm>
              <a:off x="2435231" y="2778651"/>
              <a:ext cx="21625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tserrat ExtraBold" panose="00000900000000000000" pitchFamily="2" charset="0"/>
                </a:rPr>
                <a:t>Nguyễn</a:t>
              </a:r>
              <a:r>
                <a:rPr lang="en-US" dirty="0">
                  <a:latin typeface="Montserrat ExtraBold" panose="00000900000000000000" pitchFamily="2" charset="0"/>
                </a:rPr>
                <a:t> Bá </a:t>
              </a:r>
              <a:r>
                <a:rPr lang="en-US" dirty="0" err="1">
                  <a:latin typeface="Montserrat ExtraBold" panose="00000900000000000000" pitchFamily="2" charset="0"/>
                </a:rPr>
                <a:t>Hiệp</a:t>
              </a:r>
              <a:endParaRPr lang="en-US" dirty="0">
                <a:latin typeface="Montserrat ExtraBold" panose="00000900000000000000" pitchFamily="2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9D9261-D998-997A-BF11-3AC96D23A72F}"/>
              </a:ext>
            </a:extLst>
          </p:cNvPr>
          <p:cNvGrpSpPr/>
          <p:nvPr/>
        </p:nvGrpSpPr>
        <p:grpSpPr>
          <a:xfrm>
            <a:off x="5020857" y="2871384"/>
            <a:ext cx="2891700" cy="640080"/>
            <a:chOff x="4660993" y="2597064"/>
            <a:chExt cx="2891700" cy="640080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F4D382BE-FB9B-EDF2-9274-C6A694C0592C}"/>
                </a:ext>
              </a:extLst>
            </p:cNvPr>
            <p:cNvSpPr/>
            <p:nvPr/>
          </p:nvSpPr>
          <p:spPr>
            <a:xfrm>
              <a:off x="4981033" y="2642784"/>
              <a:ext cx="2377440" cy="54864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8" name="Picture 2" descr="Reading">
              <a:extLst>
                <a:ext uri="{FF2B5EF4-FFF2-40B4-BE49-F238E27FC236}">
                  <a16:creationId xmlns:a16="http://schemas.microsoft.com/office/drawing/2014/main" id="{03EB7197-7D5D-EBDD-F03D-8E2B820EFC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60993" y="259706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AB058F21-33A3-7A3F-5894-265646353A67}"/>
                </a:ext>
              </a:extLst>
            </p:cNvPr>
            <p:cNvSpPr txBox="1"/>
            <p:nvPr/>
          </p:nvSpPr>
          <p:spPr>
            <a:xfrm>
              <a:off x="5493230" y="2763215"/>
              <a:ext cx="20594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tserrat ExtraBold" panose="00000900000000000000" pitchFamily="2" charset="0"/>
                </a:rPr>
                <a:t>Bùi Huy Nam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6DA0B17-BF6C-6B60-539E-BFD50800E05E}"/>
              </a:ext>
            </a:extLst>
          </p:cNvPr>
          <p:cNvGrpSpPr/>
          <p:nvPr/>
        </p:nvGrpSpPr>
        <p:grpSpPr>
          <a:xfrm>
            <a:off x="1039940" y="1491148"/>
            <a:ext cx="2538409" cy="640080"/>
            <a:chOff x="500473" y="3772308"/>
            <a:chExt cx="2538409" cy="640080"/>
          </a:xfrm>
        </p:grpSpPr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9F4278A1-4CCF-8945-55B4-2D6E82CF21C5}"/>
                </a:ext>
              </a:extLst>
            </p:cNvPr>
            <p:cNvSpPr/>
            <p:nvPr/>
          </p:nvSpPr>
          <p:spPr>
            <a:xfrm>
              <a:off x="820513" y="3818028"/>
              <a:ext cx="2194560" cy="54864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5" name="Picture 2">
              <a:extLst>
                <a:ext uri="{FF2B5EF4-FFF2-40B4-BE49-F238E27FC236}">
                  <a16:creationId xmlns:a16="http://schemas.microsoft.com/office/drawing/2014/main" id="{045EFE85-25D7-1D94-E993-02311B3221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/>
          </p:blipFill>
          <p:spPr bwMode="auto">
            <a:xfrm>
              <a:off x="500473" y="3772308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F9652B8D-C3BD-0C24-98AB-DC3263439368}"/>
                </a:ext>
              </a:extLst>
            </p:cNvPr>
            <p:cNvSpPr txBox="1"/>
            <p:nvPr/>
          </p:nvSpPr>
          <p:spPr>
            <a:xfrm>
              <a:off x="1346470" y="3940492"/>
              <a:ext cx="16924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tserrat ExtraBold" panose="00000900000000000000" pitchFamily="2" charset="0"/>
                </a:rPr>
                <a:t>Vũ </a:t>
              </a:r>
              <a:r>
                <a:rPr lang="en-US" dirty="0" err="1">
                  <a:latin typeface="Montserrat ExtraBold" panose="00000900000000000000" pitchFamily="2" charset="0"/>
                </a:rPr>
                <a:t>Đình</a:t>
              </a:r>
              <a:r>
                <a:rPr lang="en-US" dirty="0">
                  <a:latin typeface="Montserrat ExtraBold" panose="00000900000000000000" pitchFamily="2" charset="0"/>
                </a:rPr>
                <a:t> Duy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CB7118A-A898-4DB7-832E-4C0DF4FF5BBD}"/>
              </a:ext>
            </a:extLst>
          </p:cNvPr>
          <p:cNvGrpSpPr/>
          <p:nvPr/>
        </p:nvGrpSpPr>
        <p:grpSpPr>
          <a:xfrm>
            <a:off x="5020857" y="1339140"/>
            <a:ext cx="2697480" cy="746368"/>
            <a:chOff x="3335113" y="1321020"/>
            <a:chExt cx="2515163" cy="746368"/>
          </a:xfrm>
        </p:grpSpPr>
        <p:sp>
          <p:nvSpPr>
            <p:cNvPr id="1049" name="Rectangle 1048">
              <a:extLst>
                <a:ext uri="{FF2B5EF4-FFF2-40B4-BE49-F238E27FC236}">
                  <a16:creationId xmlns:a16="http://schemas.microsoft.com/office/drawing/2014/main" id="{DD384BDA-037C-BD79-523B-B53FD4CF063A}"/>
                </a:ext>
              </a:extLst>
            </p:cNvPr>
            <p:cNvSpPr/>
            <p:nvPr/>
          </p:nvSpPr>
          <p:spPr>
            <a:xfrm>
              <a:off x="3655153" y="1473028"/>
              <a:ext cx="2194560" cy="54864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50" name="Picture 2">
              <a:extLst>
                <a:ext uri="{FF2B5EF4-FFF2-40B4-BE49-F238E27FC236}">
                  <a16:creationId xmlns:a16="http://schemas.microsoft.com/office/drawing/2014/main" id="{C1D0117F-0234-D9CB-E9D1-3FE5B3D385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/>
          </p:blipFill>
          <p:spPr bwMode="auto">
            <a:xfrm>
              <a:off x="3335113" y="1427308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54" name="TextBox 1053">
              <a:extLst>
                <a:ext uri="{FF2B5EF4-FFF2-40B4-BE49-F238E27FC236}">
                  <a16:creationId xmlns:a16="http://schemas.microsoft.com/office/drawing/2014/main" id="{E03770E5-27C3-5112-BB51-931D55717334}"/>
                </a:ext>
              </a:extLst>
            </p:cNvPr>
            <p:cNvSpPr txBox="1"/>
            <p:nvPr/>
          </p:nvSpPr>
          <p:spPr>
            <a:xfrm>
              <a:off x="4020704" y="1587971"/>
              <a:ext cx="18290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tserrat ExtraBold" panose="00000900000000000000" pitchFamily="2" charset="0"/>
                </a:rPr>
                <a:t>Lương</a:t>
              </a:r>
              <a:r>
                <a:rPr lang="en-US" dirty="0">
                  <a:latin typeface="Montserrat ExtraBold" panose="00000900000000000000" pitchFamily="2" charset="0"/>
                </a:rPr>
                <a:t> Thu </a:t>
              </a:r>
              <a:r>
                <a:rPr lang="en-US" dirty="0" err="1">
                  <a:latin typeface="Montserrat ExtraBold" panose="00000900000000000000" pitchFamily="2" charset="0"/>
                </a:rPr>
                <a:t>Hường</a:t>
              </a:r>
              <a:endParaRPr lang="en-US" dirty="0">
                <a:latin typeface="Montserrat ExtraBold" panose="00000900000000000000" pitchFamily="2" charset="0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0501A8D-BCA5-8404-6F0D-09B5ABDE6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 rot="600000">
              <a:off x="5575956" y="1321020"/>
              <a:ext cx="274320" cy="274320"/>
            </a:xfrm>
            <a:prstGeom prst="rect">
              <a:avLst/>
            </a:prstGeom>
          </p:spPr>
        </p:pic>
      </p:grpSp>
      <p:sp>
        <p:nvSpPr>
          <p:cNvPr id="9" name="Google Shape;2160;p68">
            <a:extLst>
              <a:ext uri="{FF2B5EF4-FFF2-40B4-BE49-F238E27FC236}">
                <a16:creationId xmlns:a16="http://schemas.microsoft.com/office/drawing/2014/main" id="{59B37ABC-0925-468B-E560-EB4831B229EA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2/21</a:t>
            </a:r>
          </a:p>
        </p:txBody>
      </p:sp>
    </p:spTree>
    <p:extLst>
      <p:ext uri="{BB962C8B-B14F-4D97-AF65-F5344CB8AC3E}">
        <p14:creationId xmlns:p14="http://schemas.microsoft.com/office/powerpoint/2010/main" val="285386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BC2C6FCE-6D29-A14A-D52A-28AE32D4E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160;p68">
            <a:extLst>
              <a:ext uri="{FF2B5EF4-FFF2-40B4-BE49-F238E27FC236}">
                <a16:creationId xmlns:a16="http://schemas.microsoft.com/office/drawing/2014/main" id="{E676AF6B-D9B5-49D1-273F-B3146AF52E6B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20/21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C5D5309A-93B1-DDAE-3985-0AA04664A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512" y="377907"/>
            <a:ext cx="5894975" cy="711999"/>
          </a:xfrm>
        </p:spPr>
        <p:txBody>
          <a:bodyPr/>
          <a:lstStyle/>
          <a:p>
            <a:r>
              <a:rPr lang="en-US" sz="3600" dirty="0" err="1"/>
              <a:t>Tổng</a:t>
            </a:r>
            <a:r>
              <a:rPr lang="en-US" sz="3600" dirty="0"/>
              <a:t> </a:t>
            </a:r>
            <a:r>
              <a:rPr lang="en-US" sz="3600" dirty="0" err="1"/>
              <a:t>kết</a:t>
            </a:r>
            <a:br>
              <a:rPr lang="en-US" sz="3600" dirty="0"/>
            </a:br>
            <a:endParaRPr lang="en-US" sz="3600" dirty="0"/>
          </a:p>
        </p:txBody>
      </p:sp>
      <p:cxnSp>
        <p:nvCxnSpPr>
          <p:cNvPr id="6" name="Google Shape;209;p43">
            <a:extLst>
              <a:ext uri="{FF2B5EF4-FFF2-40B4-BE49-F238E27FC236}">
                <a16:creationId xmlns:a16="http://schemas.microsoft.com/office/drawing/2014/main" id="{9CBA2ABB-9BA1-C4E1-710A-D7BB6EBE6EB1}"/>
              </a:ext>
            </a:extLst>
          </p:cNvPr>
          <p:cNvCxnSpPr>
            <a:cxnSpLocks/>
          </p:cNvCxnSpPr>
          <p:nvPr/>
        </p:nvCxnSpPr>
        <p:spPr>
          <a:xfrm>
            <a:off x="1539482" y="228907"/>
            <a:ext cx="0" cy="1147425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Google Shape;206;p43">
            <a:extLst>
              <a:ext uri="{FF2B5EF4-FFF2-40B4-BE49-F238E27FC236}">
                <a16:creationId xmlns:a16="http://schemas.microsoft.com/office/drawing/2014/main" id="{C0B98957-4717-5444-84B0-BFD920B47032}"/>
              </a:ext>
            </a:extLst>
          </p:cNvPr>
          <p:cNvSpPr txBox="1">
            <a:spLocks/>
          </p:cNvSpPr>
          <p:nvPr/>
        </p:nvSpPr>
        <p:spPr>
          <a:xfrm>
            <a:off x="302898" y="228906"/>
            <a:ext cx="1321614" cy="114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4800" dirty="0"/>
              <a:t>04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60C208-4749-B76E-C0B9-FE87C0482141}"/>
              </a:ext>
            </a:extLst>
          </p:cNvPr>
          <p:cNvSpPr txBox="1"/>
          <p:nvPr/>
        </p:nvSpPr>
        <p:spPr>
          <a:xfrm>
            <a:off x="302898" y="1973401"/>
            <a:ext cx="6190667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 tiêu đạt được: Hoàn thiện một phần mềm quản lý sinh viên với những chức năng cơ bản, cần thiết nhất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thuận tiện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 sử dụng cho người d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ùng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ạn chế lỗi ở mức tối thiểu.</a:t>
            </a: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 quá trình xây dựng và phát triển phần mềm, nhóm đã gặp rất nhiều khó khăn do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gấp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rút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còn nhiều hạn chế về kiến thức hệ thống cũng như kiến thức về lĩnh vực hướng tới của phần mềm.</a:t>
            </a: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 số điều chưa làm được như: Giao diện chưa bắt mắt, ít chức năng, …</a:t>
            </a:r>
          </a:p>
        </p:txBody>
      </p:sp>
      <p:sp>
        <p:nvSpPr>
          <p:cNvPr id="15" name="Google Shape;213;p4">
            <a:extLst>
              <a:ext uri="{FF2B5EF4-FFF2-40B4-BE49-F238E27FC236}">
                <a16:creationId xmlns:a16="http://schemas.microsoft.com/office/drawing/2014/main" id="{A9175803-C3C3-4AD3-80EE-2B3322C1BBB6}"/>
              </a:ext>
            </a:extLst>
          </p:cNvPr>
          <p:cNvSpPr txBox="1"/>
          <p:nvPr/>
        </p:nvSpPr>
        <p:spPr>
          <a:xfrm>
            <a:off x="302898" y="1525332"/>
            <a:ext cx="382515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4.3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Hướng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phát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triển</a:t>
            </a:r>
            <a:endParaRPr sz="1800" dirty="0">
              <a:latin typeface="Montserrat ExtraBold" charset="0"/>
            </a:endParaRPr>
          </a:p>
        </p:txBody>
      </p:sp>
      <p:pic>
        <p:nvPicPr>
          <p:cNvPr id="2" name="Google Shape;266;p13">
            <a:extLst>
              <a:ext uri="{FF2B5EF4-FFF2-40B4-BE49-F238E27FC236}">
                <a16:creationId xmlns:a16="http://schemas.microsoft.com/office/drawing/2014/main" id="{02F71711-ED84-EA6D-5825-9CDCE24B33F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73151" y="886462"/>
            <a:ext cx="1934817" cy="10081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7203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" name="Google Shape;165;p38"/>
          <p:cNvCxnSpPr/>
          <p:nvPr/>
        </p:nvCxnSpPr>
        <p:spPr>
          <a:xfrm>
            <a:off x="3190500" y="2714624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1EA525CA-9895-B5B1-10D1-2C7BCAEB54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50100"/>
            <a:ext cx="9144000" cy="644700"/>
          </a:xfrm>
        </p:spPr>
        <p:txBody>
          <a:bodyPr/>
          <a:lstStyle/>
          <a:p>
            <a:r>
              <a:rPr lang="en-US" sz="4000" dirty="0"/>
              <a:t>THANKS FOR WATCHING 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9FAB5B-E8FB-411C-1FCE-A80007607B17}"/>
              </a:ext>
            </a:extLst>
          </p:cNvPr>
          <p:cNvSpPr txBox="1"/>
          <p:nvPr/>
        </p:nvSpPr>
        <p:spPr>
          <a:xfrm>
            <a:off x="2286000" y="2834449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Montserrat" panose="00000500000000000000" pitchFamily="2" charset="0"/>
              </a:rPr>
              <a:t>Do you have any questions?</a:t>
            </a:r>
          </a:p>
        </p:txBody>
      </p:sp>
      <p:sp>
        <p:nvSpPr>
          <p:cNvPr id="4" name="Google Shape;2160;p68">
            <a:extLst>
              <a:ext uri="{FF2B5EF4-FFF2-40B4-BE49-F238E27FC236}">
                <a16:creationId xmlns:a16="http://schemas.microsoft.com/office/drawing/2014/main" id="{949A938D-3361-9E13-0DCD-830E6F36B271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>
                <a:solidFill>
                  <a:schemeClr val="accent1"/>
                </a:solidFill>
                <a:latin typeface="Montserrat ExtraBold" panose="00000900000000000000" pitchFamily="2" charset="0"/>
              </a:rPr>
              <a:t>21/21</a:t>
            </a:r>
            <a:endParaRPr lang="en-US" sz="1200" dirty="0">
              <a:solidFill>
                <a:schemeClr val="accent1"/>
              </a:solidFill>
              <a:latin typeface="Montserr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22472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5000" r="-5000"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BF0CB942-F6C0-0E36-43FC-77380733BF8B}"/>
              </a:ext>
            </a:extLst>
          </p:cNvPr>
          <p:cNvGrpSpPr/>
          <p:nvPr/>
        </p:nvGrpSpPr>
        <p:grpSpPr>
          <a:xfrm>
            <a:off x="364913" y="1101473"/>
            <a:ext cx="6303988" cy="673644"/>
            <a:chOff x="966607" y="1012027"/>
            <a:chExt cx="6303988" cy="673644"/>
          </a:xfrm>
        </p:grpSpPr>
        <p:sp>
          <p:nvSpPr>
            <p:cNvPr id="29" name="Google Shape;213;p4">
              <a:extLst>
                <a:ext uri="{FF2B5EF4-FFF2-40B4-BE49-F238E27FC236}">
                  <a16:creationId xmlns:a16="http://schemas.microsoft.com/office/drawing/2014/main" id="{633D4A16-056C-DA20-EA06-1FE2D9784688}"/>
                </a:ext>
              </a:extLst>
            </p:cNvPr>
            <p:cNvSpPr txBox="1"/>
            <p:nvPr/>
          </p:nvSpPr>
          <p:spPr>
            <a:xfrm>
              <a:off x="1784195" y="1142852"/>
              <a:ext cx="5486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Lý do </a:t>
              </a:r>
              <a:r>
                <a:rPr lang="en-US" sz="1800" dirty="0" err="1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chọn</a:t>
              </a:r>
              <a:r>
                <a:rPr lang="en-US" sz="1800" dirty="0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 </a:t>
              </a:r>
              <a:r>
                <a:rPr lang="en-US" sz="1800" dirty="0" err="1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đề</a:t>
              </a:r>
              <a:r>
                <a:rPr lang="en-US" sz="1800" dirty="0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 </a:t>
              </a:r>
              <a:r>
                <a:rPr lang="en-US" sz="1800" dirty="0" err="1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tài</a:t>
              </a:r>
              <a:r>
                <a:rPr lang="en-US" sz="1800" dirty="0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, </a:t>
              </a:r>
              <a:r>
                <a:rPr lang="en-US" sz="1800" dirty="0" err="1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mục</a:t>
              </a:r>
              <a:r>
                <a:rPr lang="en-US" sz="1800" dirty="0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 </a:t>
              </a:r>
              <a:r>
                <a:rPr lang="en-US" sz="1800" dirty="0" err="1">
                  <a:solidFill>
                    <a:schemeClr val="lt1"/>
                  </a:solidFill>
                  <a:latin typeface="Montserrat ExtraBold" charset="0"/>
                  <a:ea typeface="Montserrat ExtraBold"/>
                  <a:cs typeface="Times New Roman" panose="02020603050405020304" pitchFamily="18" charset="0"/>
                  <a:sym typeface="Montserrat ExtraBold"/>
                </a:rPr>
                <a:t>tiêu</a:t>
              </a:r>
              <a:endParaRPr sz="1800" dirty="0">
                <a:latin typeface="Montserrat ExtraBold" charset="0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B64015E-C7F3-2DFD-3E63-BDA13A4CA1BD}"/>
                </a:ext>
              </a:extLst>
            </p:cNvPr>
            <p:cNvGrpSpPr/>
            <p:nvPr/>
          </p:nvGrpSpPr>
          <p:grpSpPr>
            <a:xfrm>
              <a:off x="966607" y="1012027"/>
              <a:ext cx="728379" cy="673644"/>
              <a:chOff x="996344" y="1093594"/>
              <a:chExt cx="548640" cy="548640"/>
            </a:xfrm>
          </p:grpSpPr>
          <p:sp>
            <p:nvSpPr>
              <p:cNvPr id="26" name="Google Shape;211;p4">
                <a:extLst>
                  <a:ext uri="{FF2B5EF4-FFF2-40B4-BE49-F238E27FC236}">
                    <a16:creationId xmlns:a16="http://schemas.microsoft.com/office/drawing/2014/main" id="{48EF8BA8-3BAD-6241-EE49-5EAAD433B84D}"/>
                  </a:ext>
                </a:extLst>
              </p:cNvPr>
              <p:cNvSpPr txBox="1"/>
              <p:nvPr/>
            </p:nvSpPr>
            <p:spPr>
              <a:xfrm>
                <a:off x="996344" y="1093594"/>
                <a:ext cx="548640" cy="5486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0" i="0" u="none" strike="noStrike" cap="none" dirty="0">
                    <a:solidFill>
                      <a:schemeClr val="lt1"/>
                    </a:solidFill>
                    <a:latin typeface="Montserrat ExtraBold"/>
                    <a:ea typeface="Montserrat ExtraBold"/>
                    <a:cs typeface="Times New Roman" panose="02020603050405020304" pitchFamily="18" charset="0"/>
                    <a:sym typeface="Montserrat ExtraBold"/>
                  </a:rPr>
                  <a:t>01</a:t>
                </a:r>
                <a:endParaRPr sz="1800" dirty="0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90CE3BD8-AAA0-38A4-07DB-99ED5AD855FD}"/>
                  </a:ext>
                </a:extLst>
              </p:cNvPr>
              <p:cNvSpPr/>
              <p:nvPr/>
            </p:nvSpPr>
            <p:spPr>
              <a:xfrm>
                <a:off x="1042064" y="1139314"/>
                <a:ext cx="457200" cy="457200"/>
              </a:xfrm>
              <a:prstGeom prst="roundRect">
                <a:avLst/>
              </a:pr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Google Shape;2160;p68">
            <a:extLst>
              <a:ext uri="{FF2B5EF4-FFF2-40B4-BE49-F238E27FC236}">
                <a16:creationId xmlns:a16="http://schemas.microsoft.com/office/drawing/2014/main" id="{161EA455-E783-DD13-21B6-CC53F14D72F4}"/>
              </a:ext>
            </a:extLst>
          </p:cNvPr>
          <p:cNvSpPr txBox="1">
            <a:spLocks/>
          </p:cNvSpPr>
          <p:nvPr/>
        </p:nvSpPr>
        <p:spPr>
          <a:xfrm>
            <a:off x="8165527" y="467959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3/27</a:t>
            </a:r>
          </a:p>
        </p:txBody>
      </p:sp>
      <p:sp>
        <p:nvSpPr>
          <p:cNvPr id="5" name="Google Shape;2160;p68">
            <a:extLst>
              <a:ext uri="{FF2B5EF4-FFF2-40B4-BE49-F238E27FC236}">
                <a16:creationId xmlns:a16="http://schemas.microsoft.com/office/drawing/2014/main" id="{3E6A2FD7-D6A8-5198-0679-9A95E0251776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3/21</a:t>
            </a:r>
          </a:p>
        </p:txBody>
      </p:sp>
      <p:sp>
        <p:nvSpPr>
          <p:cNvPr id="8" name="Google Shape;170;p39">
            <a:extLst>
              <a:ext uri="{FF2B5EF4-FFF2-40B4-BE49-F238E27FC236}">
                <a16:creationId xmlns:a16="http://schemas.microsoft.com/office/drawing/2014/main" id="{35F119F1-A933-FEEA-6A6B-B6E5AF9B8A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6993" y="103322"/>
            <a:ext cx="5486399" cy="579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NỘI DUNG</a:t>
            </a:r>
          </a:p>
        </p:txBody>
      </p:sp>
      <p:cxnSp>
        <p:nvCxnSpPr>
          <p:cNvPr id="9" name="Google Shape;172;p39">
            <a:extLst>
              <a:ext uri="{FF2B5EF4-FFF2-40B4-BE49-F238E27FC236}">
                <a16:creationId xmlns:a16="http://schemas.microsoft.com/office/drawing/2014/main" id="{FFDDD49C-F173-13C2-E6A5-02FB342BA55D}"/>
              </a:ext>
            </a:extLst>
          </p:cNvPr>
          <p:cNvCxnSpPr>
            <a:cxnSpLocks/>
          </p:cNvCxnSpPr>
          <p:nvPr/>
        </p:nvCxnSpPr>
        <p:spPr>
          <a:xfrm>
            <a:off x="359857" y="707501"/>
            <a:ext cx="250261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C91FB1A1-AE38-9E59-C5AB-DA078B1BDB88}"/>
              </a:ext>
            </a:extLst>
          </p:cNvPr>
          <p:cNvGrpSpPr/>
          <p:nvPr/>
        </p:nvGrpSpPr>
        <p:grpSpPr>
          <a:xfrm>
            <a:off x="364914" y="1908142"/>
            <a:ext cx="6249222" cy="673644"/>
            <a:chOff x="966607" y="1818696"/>
            <a:chExt cx="6312231" cy="673644"/>
          </a:xfrm>
        </p:grpSpPr>
        <p:sp>
          <p:nvSpPr>
            <p:cNvPr id="171" name="Google Shape;213;p4">
              <a:extLst>
                <a:ext uri="{FF2B5EF4-FFF2-40B4-BE49-F238E27FC236}">
                  <a16:creationId xmlns:a16="http://schemas.microsoft.com/office/drawing/2014/main" id="{B05A3E4C-EF28-A9C5-EDD6-CEADBC4D7C4C}"/>
                </a:ext>
              </a:extLst>
            </p:cNvPr>
            <p:cNvSpPr txBox="1"/>
            <p:nvPr/>
          </p:nvSpPr>
          <p:spPr>
            <a:xfrm>
              <a:off x="1792438" y="1970436"/>
              <a:ext cx="5486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Kết</a:t>
              </a:r>
              <a:r>
                <a:rPr lang="en-US" sz="1800" dirty="0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 </a:t>
              </a:r>
              <a:r>
                <a:rPr lang="en-US" sz="18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quả</a:t>
              </a:r>
              <a:r>
                <a:rPr lang="en-US" sz="1800" dirty="0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 </a:t>
              </a:r>
              <a:r>
                <a:rPr lang="en-US" sz="18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nghiên</a:t>
              </a:r>
              <a:r>
                <a:rPr lang="en-US" sz="1800" dirty="0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 </a:t>
              </a:r>
              <a:r>
                <a:rPr lang="en-US" sz="18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cứu</a:t>
              </a:r>
              <a:endParaRPr sz="1800" dirty="0">
                <a:latin typeface="Montserrat ExtraBold" charset="0"/>
              </a:endParaRP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77737B0-467C-BF1B-AF82-F4A0DCA0AFA0}"/>
                </a:ext>
              </a:extLst>
            </p:cNvPr>
            <p:cNvGrpSpPr/>
            <p:nvPr/>
          </p:nvGrpSpPr>
          <p:grpSpPr>
            <a:xfrm>
              <a:off x="966607" y="1818696"/>
              <a:ext cx="728379" cy="673644"/>
              <a:chOff x="996344" y="1093594"/>
              <a:chExt cx="548640" cy="548640"/>
            </a:xfrm>
          </p:grpSpPr>
          <p:sp>
            <p:nvSpPr>
              <p:cNvPr id="14" name="Google Shape;211;p4">
                <a:extLst>
                  <a:ext uri="{FF2B5EF4-FFF2-40B4-BE49-F238E27FC236}">
                    <a16:creationId xmlns:a16="http://schemas.microsoft.com/office/drawing/2014/main" id="{EB320836-BCB4-B27B-CD5F-E24689E958BA}"/>
                  </a:ext>
                </a:extLst>
              </p:cNvPr>
              <p:cNvSpPr txBox="1"/>
              <p:nvPr/>
            </p:nvSpPr>
            <p:spPr>
              <a:xfrm>
                <a:off x="996344" y="1093594"/>
                <a:ext cx="548640" cy="5486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0" i="0" u="none" strike="noStrike" cap="none" dirty="0">
                    <a:solidFill>
                      <a:schemeClr val="lt1"/>
                    </a:solidFill>
                    <a:latin typeface="Montserrat ExtraBold"/>
                    <a:ea typeface="Montserrat ExtraBold"/>
                    <a:cs typeface="Times New Roman" panose="02020603050405020304" pitchFamily="18" charset="0"/>
                    <a:sym typeface="Montserrat ExtraBold"/>
                  </a:rPr>
                  <a:t>02</a:t>
                </a:r>
                <a:endParaRPr sz="1800" dirty="0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487F3BAE-7AAE-2AF6-9396-F834B9E4F047}"/>
                  </a:ext>
                </a:extLst>
              </p:cNvPr>
              <p:cNvSpPr/>
              <p:nvPr/>
            </p:nvSpPr>
            <p:spPr>
              <a:xfrm>
                <a:off x="1042064" y="1139314"/>
                <a:ext cx="457200" cy="457200"/>
              </a:xfrm>
              <a:prstGeom prst="roundRect">
                <a:avLst/>
              </a:pr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AF9B08D-8920-9ABD-4530-A2655CCD271D}"/>
              </a:ext>
            </a:extLst>
          </p:cNvPr>
          <p:cNvGrpSpPr/>
          <p:nvPr/>
        </p:nvGrpSpPr>
        <p:grpSpPr>
          <a:xfrm>
            <a:off x="359858" y="2756147"/>
            <a:ext cx="6309043" cy="673644"/>
            <a:chOff x="961552" y="2666701"/>
            <a:chExt cx="6309043" cy="673644"/>
          </a:xfrm>
        </p:grpSpPr>
        <p:sp>
          <p:nvSpPr>
            <p:cNvPr id="174" name="Google Shape;213;p4">
              <a:extLst>
                <a:ext uri="{FF2B5EF4-FFF2-40B4-BE49-F238E27FC236}">
                  <a16:creationId xmlns:a16="http://schemas.microsoft.com/office/drawing/2014/main" id="{BCCEEDB2-FE98-CA26-8AF9-41373EC1986F}"/>
                </a:ext>
              </a:extLst>
            </p:cNvPr>
            <p:cNvSpPr txBox="1"/>
            <p:nvPr/>
          </p:nvSpPr>
          <p:spPr>
            <a:xfrm>
              <a:off x="1784195" y="2809526"/>
              <a:ext cx="5486400" cy="338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Kiểm</a:t>
              </a:r>
              <a:r>
                <a:rPr lang="en-US" sz="1600" dirty="0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 </a:t>
              </a:r>
              <a:r>
                <a:rPr lang="en-US" sz="16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thử</a:t>
              </a:r>
              <a:r>
                <a:rPr lang="en-US" sz="1600" dirty="0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 </a:t>
              </a:r>
              <a:r>
                <a:rPr lang="en-US" sz="16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chương</a:t>
              </a:r>
              <a:r>
                <a:rPr lang="en-US" sz="1600" dirty="0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 </a:t>
              </a:r>
              <a:r>
                <a:rPr lang="en-US" sz="16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trình</a:t>
              </a:r>
              <a:endParaRPr lang="vi-VN" sz="1600" dirty="0">
                <a:latin typeface="Montserrat ExtraBold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56E1DE2-501D-B0E2-1C1C-4705805AC789}"/>
                </a:ext>
              </a:extLst>
            </p:cNvPr>
            <p:cNvGrpSpPr/>
            <p:nvPr/>
          </p:nvGrpSpPr>
          <p:grpSpPr>
            <a:xfrm>
              <a:off x="961552" y="2666701"/>
              <a:ext cx="728379" cy="673644"/>
              <a:chOff x="996344" y="1093594"/>
              <a:chExt cx="548640" cy="548640"/>
            </a:xfrm>
          </p:grpSpPr>
          <p:sp>
            <p:nvSpPr>
              <p:cNvPr id="17" name="Google Shape;211;p4">
                <a:extLst>
                  <a:ext uri="{FF2B5EF4-FFF2-40B4-BE49-F238E27FC236}">
                    <a16:creationId xmlns:a16="http://schemas.microsoft.com/office/drawing/2014/main" id="{76A8B27E-AB18-5E1D-2000-6668610AB161}"/>
                  </a:ext>
                </a:extLst>
              </p:cNvPr>
              <p:cNvSpPr txBox="1"/>
              <p:nvPr/>
            </p:nvSpPr>
            <p:spPr>
              <a:xfrm>
                <a:off x="996344" y="1093594"/>
                <a:ext cx="548640" cy="5486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0" i="0" u="none" strike="noStrike" cap="none" dirty="0">
                    <a:solidFill>
                      <a:schemeClr val="lt1"/>
                    </a:solidFill>
                    <a:latin typeface="Montserrat ExtraBold"/>
                    <a:ea typeface="Montserrat ExtraBold"/>
                    <a:cs typeface="Times New Roman" panose="02020603050405020304" pitchFamily="18" charset="0"/>
                    <a:sym typeface="Montserrat ExtraBold"/>
                  </a:rPr>
                  <a:t>03</a:t>
                </a:r>
                <a:endParaRPr sz="1800" dirty="0"/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9D631851-0626-D304-7683-70B71857972F}"/>
                  </a:ext>
                </a:extLst>
              </p:cNvPr>
              <p:cNvSpPr/>
              <p:nvPr/>
            </p:nvSpPr>
            <p:spPr>
              <a:xfrm>
                <a:off x="1042064" y="1139314"/>
                <a:ext cx="457200" cy="457200"/>
              </a:xfrm>
              <a:prstGeom prst="roundRect">
                <a:avLst/>
              </a:pr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06867D7-DF58-B2F8-98AB-14A60EEB194C}"/>
              </a:ext>
            </a:extLst>
          </p:cNvPr>
          <p:cNvGrpSpPr/>
          <p:nvPr/>
        </p:nvGrpSpPr>
        <p:grpSpPr>
          <a:xfrm>
            <a:off x="359857" y="3563811"/>
            <a:ext cx="6309044" cy="673644"/>
            <a:chOff x="961551" y="3473370"/>
            <a:chExt cx="6309044" cy="673644"/>
          </a:xfrm>
        </p:grpSpPr>
        <p:sp>
          <p:nvSpPr>
            <p:cNvPr id="176" name="Google Shape;213;p4">
              <a:extLst>
                <a:ext uri="{FF2B5EF4-FFF2-40B4-BE49-F238E27FC236}">
                  <a16:creationId xmlns:a16="http://schemas.microsoft.com/office/drawing/2014/main" id="{5DCB6D25-C14F-DF5D-D258-A2F582412294}"/>
                </a:ext>
              </a:extLst>
            </p:cNvPr>
            <p:cNvSpPr txBox="1"/>
            <p:nvPr/>
          </p:nvSpPr>
          <p:spPr>
            <a:xfrm>
              <a:off x="1784195" y="3640935"/>
              <a:ext cx="5486400" cy="338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Tổng</a:t>
              </a:r>
              <a:r>
                <a:rPr lang="en-US" sz="1600" dirty="0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 </a:t>
              </a:r>
              <a:r>
                <a:rPr lang="en-US" sz="1600" dirty="0" err="1">
                  <a:solidFill>
                    <a:schemeClr val="lt1"/>
                  </a:solidFill>
                  <a:latin typeface="Montserrat ExtraBold" charset="0"/>
                  <a:sym typeface="Montserrat ExtraBold"/>
                </a:rPr>
                <a:t>kết</a:t>
              </a:r>
              <a:endParaRPr lang="vi-VN" sz="1600" dirty="0">
                <a:latin typeface="Montserrat ExtraBold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F194D34-6F5A-053D-14DC-8C45660AD697}"/>
                </a:ext>
              </a:extLst>
            </p:cNvPr>
            <p:cNvGrpSpPr/>
            <p:nvPr/>
          </p:nvGrpSpPr>
          <p:grpSpPr>
            <a:xfrm>
              <a:off x="961551" y="3473370"/>
              <a:ext cx="728379" cy="673644"/>
              <a:chOff x="996344" y="1093594"/>
              <a:chExt cx="548640" cy="548640"/>
            </a:xfrm>
          </p:grpSpPr>
          <p:sp>
            <p:nvSpPr>
              <p:cNvPr id="20" name="Google Shape;211;p4">
                <a:extLst>
                  <a:ext uri="{FF2B5EF4-FFF2-40B4-BE49-F238E27FC236}">
                    <a16:creationId xmlns:a16="http://schemas.microsoft.com/office/drawing/2014/main" id="{08FBF431-5FE0-7166-1590-C6CC744DDEBA}"/>
                  </a:ext>
                </a:extLst>
              </p:cNvPr>
              <p:cNvSpPr txBox="1"/>
              <p:nvPr/>
            </p:nvSpPr>
            <p:spPr>
              <a:xfrm>
                <a:off x="996344" y="1093594"/>
                <a:ext cx="548640" cy="5486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0" i="0" u="none" strike="noStrike" cap="none" dirty="0">
                    <a:solidFill>
                      <a:schemeClr val="lt1"/>
                    </a:solidFill>
                    <a:latin typeface="Montserrat ExtraBold"/>
                    <a:ea typeface="Montserrat ExtraBold"/>
                    <a:cs typeface="Times New Roman" panose="02020603050405020304" pitchFamily="18" charset="0"/>
                    <a:sym typeface="Montserrat ExtraBold"/>
                  </a:rPr>
                  <a:t>04</a:t>
                </a:r>
                <a:endParaRPr sz="1800" dirty="0"/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FA5FFA02-DEC0-C110-5180-8A65F20A7EC6}"/>
                  </a:ext>
                </a:extLst>
              </p:cNvPr>
              <p:cNvSpPr/>
              <p:nvPr/>
            </p:nvSpPr>
            <p:spPr>
              <a:xfrm>
                <a:off x="1042064" y="1139314"/>
                <a:ext cx="457200" cy="457200"/>
              </a:xfrm>
              <a:prstGeom prst="roundRect">
                <a:avLst/>
              </a:pr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026" name="Picture 2" descr="Quản lý dự án phần mềm là gì? Quy trình thực hiện ra sao? - Blog -  Masterskills">
            <a:extLst>
              <a:ext uri="{FF2B5EF4-FFF2-40B4-BE49-F238E27FC236}">
                <a16:creationId xmlns:a16="http://schemas.microsoft.com/office/drawing/2014/main" id="{1A3324B6-1D51-D114-C683-EFDF369F2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2517" y="903649"/>
            <a:ext cx="3445872" cy="24398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4266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160;p68">
            <a:extLst>
              <a:ext uri="{FF2B5EF4-FFF2-40B4-BE49-F238E27FC236}">
                <a16:creationId xmlns:a16="http://schemas.microsoft.com/office/drawing/2014/main" id="{4D05366D-5810-A925-925A-25D8637D97BF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4/21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B7D9BDA-BD9E-86C0-3CA4-92C79CF99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59" y="328856"/>
            <a:ext cx="5347583" cy="1371600"/>
          </a:xfrm>
        </p:spPr>
        <p:txBody>
          <a:bodyPr/>
          <a:lstStyle/>
          <a:p>
            <a:r>
              <a:rPr lang="en-US" sz="3600" dirty="0"/>
              <a:t>Lý do </a:t>
            </a:r>
            <a:r>
              <a:rPr lang="en-US" sz="3600" dirty="0" err="1"/>
              <a:t>chọn</a:t>
            </a:r>
            <a:r>
              <a:rPr lang="en-US" sz="3600" dirty="0"/>
              <a:t> </a:t>
            </a:r>
            <a:r>
              <a:rPr lang="en-US" sz="3600" dirty="0" err="1"/>
              <a:t>đề</a:t>
            </a:r>
            <a:r>
              <a:rPr lang="en-US" sz="3600" dirty="0"/>
              <a:t> </a:t>
            </a:r>
            <a:r>
              <a:rPr lang="en-US" sz="3600" dirty="0" err="1"/>
              <a:t>tài</a:t>
            </a:r>
            <a:r>
              <a:rPr lang="en-US" sz="3600" dirty="0"/>
              <a:t>, </a:t>
            </a:r>
            <a:r>
              <a:rPr lang="en-US" sz="3600" dirty="0" err="1"/>
              <a:t>mục</a:t>
            </a:r>
            <a:r>
              <a:rPr lang="en-US" sz="3600" dirty="0"/>
              <a:t> </a:t>
            </a:r>
            <a:r>
              <a:rPr lang="en-US" sz="3600" dirty="0" err="1"/>
              <a:t>tiêu</a:t>
            </a:r>
            <a:endParaRPr lang="en-US" sz="3600" dirty="0"/>
          </a:p>
        </p:txBody>
      </p:sp>
      <p:cxnSp>
        <p:nvCxnSpPr>
          <p:cNvPr id="6" name="Google Shape;209;p43">
            <a:extLst>
              <a:ext uri="{FF2B5EF4-FFF2-40B4-BE49-F238E27FC236}">
                <a16:creationId xmlns:a16="http://schemas.microsoft.com/office/drawing/2014/main" id="{7F2BDFB0-06BD-75B6-6E2C-EB9FE0AAFA79}"/>
              </a:ext>
            </a:extLst>
          </p:cNvPr>
          <p:cNvCxnSpPr>
            <a:cxnSpLocks/>
          </p:cNvCxnSpPr>
          <p:nvPr/>
        </p:nvCxnSpPr>
        <p:spPr>
          <a:xfrm>
            <a:off x="1547229" y="440942"/>
            <a:ext cx="0" cy="1147425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Google Shape;206;p43">
            <a:extLst>
              <a:ext uri="{FF2B5EF4-FFF2-40B4-BE49-F238E27FC236}">
                <a16:creationId xmlns:a16="http://schemas.microsoft.com/office/drawing/2014/main" id="{324CAAE6-AE79-9746-B7D4-AB9CFE5AC34C}"/>
              </a:ext>
            </a:extLst>
          </p:cNvPr>
          <p:cNvSpPr txBox="1">
            <a:spLocks/>
          </p:cNvSpPr>
          <p:nvPr/>
        </p:nvSpPr>
        <p:spPr>
          <a:xfrm>
            <a:off x="358897" y="440941"/>
            <a:ext cx="1273362" cy="114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4800" dirty="0"/>
              <a:t>01</a:t>
            </a:r>
          </a:p>
        </p:txBody>
      </p:sp>
      <p:grpSp>
        <p:nvGrpSpPr>
          <p:cNvPr id="2" name="Google Shape;74;p2">
            <a:extLst>
              <a:ext uri="{FF2B5EF4-FFF2-40B4-BE49-F238E27FC236}">
                <a16:creationId xmlns:a16="http://schemas.microsoft.com/office/drawing/2014/main" id="{4C69F239-32AD-A389-DBF4-604953E79720}"/>
              </a:ext>
            </a:extLst>
          </p:cNvPr>
          <p:cNvGrpSpPr/>
          <p:nvPr/>
        </p:nvGrpSpPr>
        <p:grpSpPr>
          <a:xfrm>
            <a:off x="295462" y="2649064"/>
            <a:ext cx="2332383" cy="1269879"/>
            <a:chOff x="5414179" y="1678236"/>
            <a:chExt cx="3109844" cy="1693172"/>
          </a:xfrm>
        </p:grpSpPr>
        <p:sp>
          <p:nvSpPr>
            <p:cNvPr id="3" name="Google Shape;75;p2">
              <a:extLst>
                <a:ext uri="{FF2B5EF4-FFF2-40B4-BE49-F238E27FC236}">
                  <a16:creationId xmlns:a16="http://schemas.microsoft.com/office/drawing/2014/main" id="{519DB706-B13C-2A49-CD4D-7DB496F144DE}"/>
                </a:ext>
              </a:extLst>
            </p:cNvPr>
            <p:cNvSpPr txBox="1"/>
            <p:nvPr/>
          </p:nvSpPr>
          <p:spPr>
            <a:xfrm>
              <a:off x="5414179" y="2828432"/>
              <a:ext cx="3109844" cy="5429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no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none" strike="noStrike" cap="none" dirty="0" err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Nâng</a:t>
              </a:r>
              <a:r>
                <a:rPr lang="en-US" sz="1600" b="1" i="0" u="none" strike="noStrike" cap="none" dirty="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600" b="1" i="0" u="none" strike="noStrike" cap="none" dirty="0" err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cao</a:t>
              </a:r>
              <a:r>
                <a:rPr lang="en-US" sz="1600" b="1" i="0" u="none" strike="noStrike" cap="none" dirty="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600" b="1" i="0" u="none" strike="noStrike" cap="none" dirty="0" err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hiệu</a:t>
              </a:r>
              <a:r>
                <a:rPr lang="en-US" sz="1600" b="1" i="0" u="none" strike="noStrike" cap="none" dirty="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600" b="1" i="0" u="none" strike="noStrike" cap="none" dirty="0" err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quả</a:t>
              </a:r>
              <a:endParaRPr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" name="Google Shape;76;p2">
              <a:extLst>
                <a:ext uri="{FF2B5EF4-FFF2-40B4-BE49-F238E27FC236}">
                  <a16:creationId xmlns:a16="http://schemas.microsoft.com/office/drawing/2014/main" id="{AA64A8EF-D71E-2A02-7927-B9ED5723390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424734" y="1678236"/>
              <a:ext cx="1048135" cy="10481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" name="Google Shape;84;p2">
            <a:extLst>
              <a:ext uri="{FF2B5EF4-FFF2-40B4-BE49-F238E27FC236}">
                <a16:creationId xmlns:a16="http://schemas.microsoft.com/office/drawing/2014/main" id="{7B12E213-410D-3779-FC10-A5C4AC222BE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36325" y="3016366"/>
            <a:ext cx="990690" cy="99069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85;p2">
            <a:extLst>
              <a:ext uri="{FF2B5EF4-FFF2-40B4-BE49-F238E27FC236}">
                <a16:creationId xmlns:a16="http://schemas.microsoft.com/office/drawing/2014/main" id="{F73FB9C1-8363-42E4-CFF4-94745F2A3F5D}"/>
              </a:ext>
            </a:extLst>
          </p:cNvPr>
          <p:cNvSpPr txBox="1"/>
          <p:nvPr/>
        </p:nvSpPr>
        <p:spPr>
          <a:xfrm>
            <a:off x="2627845" y="4068664"/>
            <a:ext cx="1454414" cy="40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Dễ</a:t>
            </a:r>
            <a:r>
              <a:rPr lang="en-US" sz="18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sử</a:t>
            </a:r>
            <a:r>
              <a:rPr lang="en-US" sz="18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dụng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86;p2">
            <a:extLst>
              <a:ext uri="{FF2B5EF4-FFF2-40B4-BE49-F238E27FC236}">
                <a16:creationId xmlns:a16="http://schemas.microsoft.com/office/drawing/2014/main" id="{8B0C3E77-E97B-ED8A-80F6-5C6AF0143FCF}"/>
              </a:ext>
            </a:extLst>
          </p:cNvPr>
          <p:cNvSpPr/>
          <p:nvPr/>
        </p:nvSpPr>
        <p:spPr>
          <a:xfrm>
            <a:off x="4922501" y="2571750"/>
            <a:ext cx="707661" cy="809698"/>
          </a:xfrm>
          <a:prstGeom prst="rect">
            <a:avLst/>
          </a:prstGeom>
          <a:solidFill>
            <a:srgbClr val="FFCC8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87;p2">
            <a:extLst>
              <a:ext uri="{FF2B5EF4-FFF2-40B4-BE49-F238E27FC236}">
                <a16:creationId xmlns:a16="http://schemas.microsoft.com/office/drawing/2014/main" id="{7F0F3CBF-F708-6C92-DD64-E8BE52110920}"/>
              </a:ext>
            </a:extLst>
          </p:cNvPr>
          <p:cNvSpPr/>
          <p:nvPr/>
        </p:nvSpPr>
        <p:spPr>
          <a:xfrm>
            <a:off x="5099284" y="2728550"/>
            <a:ext cx="354096" cy="442390"/>
          </a:xfrm>
          <a:custGeom>
            <a:avLst/>
            <a:gdLst/>
            <a:ahLst/>
            <a:cxnLst/>
            <a:rect l="l" t="t" r="r" b="b"/>
            <a:pathLst>
              <a:path w="3240000" h="3230531" extrusionOk="0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88;p2">
            <a:extLst>
              <a:ext uri="{FF2B5EF4-FFF2-40B4-BE49-F238E27FC236}">
                <a16:creationId xmlns:a16="http://schemas.microsoft.com/office/drawing/2014/main" id="{68EC64ED-A142-10E8-06EC-7AF36AC8A2C4}"/>
              </a:ext>
            </a:extLst>
          </p:cNvPr>
          <p:cNvSpPr txBox="1"/>
          <p:nvPr/>
        </p:nvSpPr>
        <p:spPr>
          <a:xfrm>
            <a:off x="4697282" y="3476070"/>
            <a:ext cx="1454414" cy="40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Dễ</a:t>
            </a:r>
            <a:r>
              <a:rPr lang="en-US" sz="18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quản</a:t>
            </a:r>
            <a:r>
              <a:rPr lang="en-US" sz="18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lý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213;p4">
            <a:extLst>
              <a:ext uri="{FF2B5EF4-FFF2-40B4-BE49-F238E27FC236}">
                <a16:creationId xmlns:a16="http://schemas.microsoft.com/office/drawing/2014/main" id="{601A1FD5-871F-0116-00D9-C77A03FBD450}"/>
              </a:ext>
            </a:extLst>
          </p:cNvPr>
          <p:cNvSpPr txBox="1"/>
          <p:nvPr/>
        </p:nvSpPr>
        <p:spPr>
          <a:xfrm>
            <a:off x="879607" y="1857256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Lý do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chọn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đề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tài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:</a:t>
            </a:r>
            <a:endParaRPr sz="1800" dirty="0">
              <a:latin typeface="Montserrat ExtraBold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5000" r="-5000"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70;p39">
            <a:extLst>
              <a:ext uri="{FF2B5EF4-FFF2-40B4-BE49-F238E27FC236}">
                <a16:creationId xmlns:a16="http://schemas.microsoft.com/office/drawing/2014/main" id="{80B8151A-AE21-50B8-E76B-40ADD146A4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7601" y="320004"/>
            <a:ext cx="5439997" cy="579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Lý do </a:t>
            </a:r>
            <a:r>
              <a:rPr lang="en-US" sz="2400" dirty="0" err="1"/>
              <a:t>chọn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 </a:t>
            </a:r>
            <a:r>
              <a:rPr lang="en-US" sz="2400" dirty="0" err="1"/>
              <a:t>tài</a:t>
            </a:r>
            <a:r>
              <a:rPr lang="en-US" sz="2400" dirty="0"/>
              <a:t>, </a:t>
            </a:r>
            <a:r>
              <a:rPr lang="en-US" sz="2400" dirty="0" err="1"/>
              <a:t>mục</a:t>
            </a:r>
            <a:r>
              <a:rPr lang="en-US" sz="2400" dirty="0"/>
              <a:t> </a:t>
            </a:r>
            <a:r>
              <a:rPr lang="en-US" sz="2400" dirty="0" err="1"/>
              <a:t>tiêu</a:t>
            </a:r>
            <a:endParaRPr lang="en-US" dirty="0"/>
          </a:p>
        </p:txBody>
      </p:sp>
      <p:cxnSp>
        <p:nvCxnSpPr>
          <p:cNvPr id="9" name="Google Shape;209;p43">
            <a:extLst>
              <a:ext uri="{FF2B5EF4-FFF2-40B4-BE49-F238E27FC236}">
                <a16:creationId xmlns:a16="http://schemas.microsoft.com/office/drawing/2014/main" id="{90E1515C-83E1-50D1-851A-2BC93A12FEA5}"/>
              </a:ext>
            </a:extLst>
          </p:cNvPr>
          <p:cNvCxnSpPr>
            <a:cxnSpLocks/>
          </p:cNvCxnSpPr>
          <p:nvPr/>
        </p:nvCxnSpPr>
        <p:spPr>
          <a:xfrm>
            <a:off x="937599" y="326373"/>
            <a:ext cx="2" cy="5228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Google Shape;2160;p68">
            <a:extLst>
              <a:ext uri="{FF2B5EF4-FFF2-40B4-BE49-F238E27FC236}">
                <a16:creationId xmlns:a16="http://schemas.microsoft.com/office/drawing/2014/main" id="{9CB84545-0EC7-54EA-586F-5CAE5B2917B8}"/>
              </a:ext>
            </a:extLst>
          </p:cNvPr>
          <p:cNvSpPr txBox="1">
            <a:spLocks/>
          </p:cNvSpPr>
          <p:nvPr/>
        </p:nvSpPr>
        <p:spPr>
          <a:xfrm>
            <a:off x="8134983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5/21</a:t>
            </a:r>
          </a:p>
        </p:txBody>
      </p:sp>
      <p:sp>
        <p:nvSpPr>
          <p:cNvPr id="3" name="Google Shape;206;p43">
            <a:extLst>
              <a:ext uri="{FF2B5EF4-FFF2-40B4-BE49-F238E27FC236}">
                <a16:creationId xmlns:a16="http://schemas.microsoft.com/office/drawing/2014/main" id="{D4F671F4-5CD7-A8E4-7E66-EFE50195E6E4}"/>
              </a:ext>
            </a:extLst>
          </p:cNvPr>
          <p:cNvSpPr txBox="1">
            <a:spLocks/>
          </p:cNvSpPr>
          <p:nvPr/>
        </p:nvSpPr>
        <p:spPr>
          <a:xfrm>
            <a:off x="163551" y="286459"/>
            <a:ext cx="707141" cy="562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dirty="0"/>
              <a:t>01</a:t>
            </a:r>
            <a:endParaRPr lang="en-US" sz="3200" dirty="0"/>
          </a:p>
        </p:txBody>
      </p:sp>
      <p:sp>
        <p:nvSpPr>
          <p:cNvPr id="5" name="Google Shape;213;p4">
            <a:extLst>
              <a:ext uri="{FF2B5EF4-FFF2-40B4-BE49-F238E27FC236}">
                <a16:creationId xmlns:a16="http://schemas.microsoft.com/office/drawing/2014/main" id="{2B066206-3FC2-700A-354F-4215A46B1348}"/>
              </a:ext>
            </a:extLst>
          </p:cNvPr>
          <p:cNvSpPr txBox="1"/>
          <p:nvPr/>
        </p:nvSpPr>
        <p:spPr>
          <a:xfrm>
            <a:off x="777782" y="1215943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Mục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tiêu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:</a:t>
            </a:r>
            <a:endParaRPr sz="1800" dirty="0">
              <a:latin typeface="Montserrat ExtraBold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81252D-FEF7-B877-BFBA-F1AA4E6B02C0}"/>
              </a:ext>
            </a:extLst>
          </p:cNvPr>
          <p:cNvSpPr txBox="1"/>
          <p:nvPr/>
        </p:nvSpPr>
        <p:spPr>
          <a:xfrm>
            <a:off x="777782" y="1850413"/>
            <a:ext cx="642477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được giao diện bắt mắt, dễ nhìn thông quan kiến thức đã được học về GUI Java.</a:t>
            </a:r>
          </a:p>
          <a:p>
            <a:pPr algn="just"/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 lý được ngoại lệ, bắt lỗi và gom rác.</a:t>
            </a:r>
          </a:p>
          <a:p>
            <a:pPr algn="just"/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Nắm được kiến thực về hướng đối tượng của ngôn ngữ lập trình Java.</a:t>
            </a:r>
          </a:p>
          <a:p>
            <a:pPr algn="just"/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 hiện thao tác với mảng, đọc ghi dữ liệu vào file.</a:t>
            </a:r>
          </a:p>
        </p:txBody>
      </p:sp>
      <p:sp>
        <p:nvSpPr>
          <p:cNvPr id="11" name="Google Shape;277;p14">
            <a:extLst>
              <a:ext uri="{FF2B5EF4-FFF2-40B4-BE49-F238E27FC236}">
                <a16:creationId xmlns:a16="http://schemas.microsoft.com/office/drawing/2014/main" id="{344E54FC-6411-8FFC-EA3B-76302F9E39B6}"/>
              </a:ext>
            </a:extLst>
          </p:cNvPr>
          <p:cNvSpPr/>
          <p:nvPr/>
        </p:nvSpPr>
        <p:spPr>
          <a:xfrm>
            <a:off x="2216798" y="1120387"/>
            <a:ext cx="458470" cy="54356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287;p14">
            <a:extLst>
              <a:ext uri="{FF2B5EF4-FFF2-40B4-BE49-F238E27FC236}">
                <a16:creationId xmlns:a16="http://schemas.microsoft.com/office/drawing/2014/main" id="{7AAB1B99-583E-E9F8-5A26-ABBD23388994}"/>
              </a:ext>
            </a:extLst>
          </p:cNvPr>
          <p:cNvSpPr/>
          <p:nvPr/>
        </p:nvSpPr>
        <p:spPr>
          <a:xfrm>
            <a:off x="2336495" y="1248813"/>
            <a:ext cx="219075" cy="261620"/>
          </a:xfrm>
          <a:custGeom>
            <a:avLst/>
            <a:gdLst/>
            <a:ahLst/>
            <a:cxnLst/>
            <a:rect l="l" t="t" r="r" b="b"/>
            <a:pathLst>
              <a:path w="3240000" h="3240000" extrusionOk="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7771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5000" r="-5000"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0427998-2CD1-F10A-CEE0-8FEA7739B74B}"/>
              </a:ext>
            </a:extLst>
          </p:cNvPr>
          <p:cNvSpPr txBox="1"/>
          <p:nvPr/>
        </p:nvSpPr>
        <p:spPr>
          <a:xfrm>
            <a:off x="193329" y="1122130"/>
            <a:ext cx="5486400" cy="397031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just"/>
            <a:r>
              <a:rPr lang="vi-VN" sz="1800" u="sng" dirty="0">
                <a:solidFill>
                  <a:schemeClr val="bg1"/>
                </a:solidFill>
                <a:latin typeface="+mj-lt"/>
              </a:rPr>
              <a:t>Actor:</a:t>
            </a:r>
          </a:p>
          <a:p>
            <a:pPr algn="just"/>
            <a:r>
              <a:rPr lang="vi-VN" sz="1800" dirty="0">
                <a:solidFill>
                  <a:schemeClr val="bg1"/>
                </a:solidFill>
                <a:latin typeface="+mj-lt"/>
              </a:rPr>
              <a:t>•</a:t>
            </a:r>
            <a:r>
              <a:rPr lang="en-US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1800" dirty="0">
                <a:solidFill>
                  <a:schemeClr val="bg1"/>
                </a:solidFill>
                <a:latin typeface="+mj-lt"/>
              </a:rPr>
              <a:t>Quản trị viên</a:t>
            </a:r>
            <a:endParaRPr lang="en-US" sz="1800" dirty="0">
              <a:solidFill>
                <a:schemeClr val="bg1"/>
              </a:solidFill>
              <a:latin typeface="+mj-lt"/>
            </a:endParaRPr>
          </a:p>
          <a:p>
            <a:pPr algn="just"/>
            <a:endParaRPr lang="vi-VN" sz="1800" dirty="0">
              <a:solidFill>
                <a:schemeClr val="bg1"/>
              </a:solidFill>
              <a:latin typeface="+mj-lt"/>
            </a:endParaRPr>
          </a:p>
          <a:p>
            <a:pPr algn="just"/>
            <a:r>
              <a:rPr lang="vi-VN" sz="1800" u="sng" dirty="0">
                <a:solidFill>
                  <a:schemeClr val="bg1"/>
                </a:solidFill>
                <a:latin typeface="+mj-lt"/>
              </a:rPr>
              <a:t>Use Case:</a:t>
            </a:r>
            <a:endParaRPr lang="en-US" sz="1800" u="sng" dirty="0">
              <a:solidFill>
                <a:schemeClr val="bg1"/>
              </a:solidFill>
              <a:latin typeface="+mj-lt"/>
            </a:endParaRPr>
          </a:p>
          <a:p>
            <a:pPr algn="just"/>
            <a:r>
              <a:rPr lang="vi-VN" sz="1800" dirty="0">
                <a:solidFill>
                  <a:schemeClr val="bg1"/>
                </a:solidFill>
                <a:latin typeface="+mj-lt"/>
              </a:rPr>
              <a:t></a:t>
            </a:r>
            <a:r>
              <a:rPr lang="en-US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1800" dirty="0">
                <a:solidFill>
                  <a:schemeClr val="bg1"/>
                </a:solidFill>
                <a:latin typeface="+mj-lt"/>
              </a:rPr>
              <a:t>Đăng nhập</a:t>
            </a:r>
            <a:endParaRPr lang="vi-VN" sz="1800" u="sng" dirty="0">
              <a:solidFill>
                <a:schemeClr val="bg1"/>
              </a:solidFill>
              <a:latin typeface="+mj-lt"/>
            </a:endParaRPr>
          </a:p>
          <a:p>
            <a:pPr algn="just"/>
            <a:r>
              <a:rPr lang="vi-VN" sz="1800" dirty="0">
                <a:solidFill>
                  <a:schemeClr val="bg1"/>
                </a:solidFill>
                <a:latin typeface="+mj-lt"/>
              </a:rPr>
              <a:t></a:t>
            </a:r>
            <a:r>
              <a:rPr lang="en-US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1800" dirty="0">
                <a:solidFill>
                  <a:schemeClr val="bg1"/>
                </a:solidFill>
                <a:latin typeface="+mj-lt"/>
              </a:rPr>
              <a:t>Quản lý thông tin sinh viên: Thêm, sửa, xóa thông tin sinh viên</a:t>
            </a:r>
          </a:p>
          <a:p>
            <a:pPr algn="just"/>
            <a:r>
              <a:rPr lang="vi-VN" sz="1800" dirty="0">
                <a:solidFill>
                  <a:schemeClr val="bg1"/>
                </a:solidFill>
                <a:latin typeface="+mj-lt"/>
              </a:rPr>
              <a:t></a:t>
            </a:r>
            <a:r>
              <a:rPr lang="en-US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1800" dirty="0">
                <a:solidFill>
                  <a:schemeClr val="bg1"/>
                </a:solidFill>
                <a:latin typeface="+mj-lt"/>
              </a:rPr>
              <a:t>Quản lý lịch thi: Thêm, sửa, xóa thông tin lịch thi, cập nhật số lượng thí sinh</a:t>
            </a:r>
          </a:p>
          <a:p>
            <a:pPr algn="just"/>
            <a:r>
              <a:rPr lang="vi-VN" sz="1800" dirty="0">
                <a:solidFill>
                  <a:schemeClr val="bg1"/>
                </a:solidFill>
                <a:latin typeface="+mj-lt"/>
              </a:rPr>
              <a:t></a:t>
            </a:r>
            <a:r>
              <a:rPr lang="en-US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1800" dirty="0">
                <a:solidFill>
                  <a:schemeClr val="bg1"/>
                </a:solidFill>
                <a:latin typeface="+mj-lt"/>
              </a:rPr>
              <a:t>Quản lý kí túc xá: sửa, xóa phòng kí túc xá; thêm , xóa số lượng sinh viên trong 1 phòng và gia hạn th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ê</a:t>
            </a:r>
            <a:r>
              <a:rPr lang="vi-VN" sz="1800" dirty="0">
                <a:solidFill>
                  <a:schemeClr val="bg1"/>
                </a:solidFill>
                <a:latin typeface="+mj-lt"/>
              </a:rPr>
              <a:t>m thời gian</a:t>
            </a:r>
          </a:p>
          <a:p>
            <a:pPr algn="just"/>
            <a:r>
              <a:rPr lang="vi-VN" sz="1800" dirty="0">
                <a:solidFill>
                  <a:schemeClr val="bg1"/>
                </a:solidFill>
                <a:latin typeface="+mj-lt"/>
              </a:rPr>
              <a:t></a:t>
            </a:r>
            <a:r>
              <a:rPr lang="en-US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1800" dirty="0">
                <a:solidFill>
                  <a:schemeClr val="bg1"/>
                </a:solidFill>
                <a:latin typeface="+mj-lt"/>
              </a:rPr>
              <a:t>Đánh giá rèn luyện</a:t>
            </a:r>
          </a:p>
          <a:p>
            <a:pPr algn="just"/>
            <a:r>
              <a:rPr lang="vi-VN" sz="1800" dirty="0">
                <a:solidFill>
                  <a:schemeClr val="bg1"/>
                </a:solidFill>
                <a:latin typeface="+mj-lt"/>
              </a:rPr>
              <a:t></a:t>
            </a:r>
            <a:r>
              <a:rPr lang="en-US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1800" dirty="0">
                <a:solidFill>
                  <a:schemeClr val="bg1"/>
                </a:solidFill>
                <a:latin typeface="+mj-lt"/>
              </a:rPr>
              <a:t>Thống kê </a:t>
            </a:r>
            <a:endParaRPr lang="vi-VN" sz="18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Google Shape;2160;p68">
            <a:extLst>
              <a:ext uri="{FF2B5EF4-FFF2-40B4-BE49-F238E27FC236}">
                <a16:creationId xmlns:a16="http://schemas.microsoft.com/office/drawing/2014/main" id="{8C31687C-0116-30F4-C874-5E65AF3A6C90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6/21</a:t>
            </a:r>
          </a:p>
        </p:txBody>
      </p:sp>
      <p:sp>
        <p:nvSpPr>
          <p:cNvPr id="9" name="Google Shape;170;p39">
            <a:extLst>
              <a:ext uri="{FF2B5EF4-FFF2-40B4-BE49-F238E27FC236}">
                <a16:creationId xmlns:a16="http://schemas.microsoft.com/office/drawing/2014/main" id="{A2C26CFC-4537-9912-6FAC-583BDB686D1C}"/>
              </a:ext>
            </a:extLst>
          </p:cNvPr>
          <p:cNvSpPr txBox="1">
            <a:spLocks/>
          </p:cNvSpPr>
          <p:nvPr/>
        </p:nvSpPr>
        <p:spPr>
          <a:xfrm>
            <a:off x="937599" y="302501"/>
            <a:ext cx="5439997" cy="57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KẾT QUẢ NGHIÊN CỨU</a:t>
            </a:r>
          </a:p>
        </p:txBody>
      </p:sp>
      <p:cxnSp>
        <p:nvCxnSpPr>
          <p:cNvPr id="10" name="Google Shape;209;p43">
            <a:extLst>
              <a:ext uri="{FF2B5EF4-FFF2-40B4-BE49-F238E27FC236}">
                <a16:creationId xmlns:a16="http://schemas.microsoft.com/office/drawing/2014/main" id="{8BF8A667-66AB-6696-99E7-CDE19CA1C93E}"/>
              </a:ext>
            </a:extLst>
          </p:cNvPr>
          <p:cNvCxnSpPr>
            <a:cxnSpLocks/>
          </p:cNvCxnSpPr>
          <p:nvPr/>
        </p:nvCxnSpPr>
        <p:spPr>
          <a:xfrm>
            <a:off x="937599" y="326373"/>
            <a:ext cx="2" cy="5228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" name="Google Shape;206;p43">
            <a:extLst>
              <a:ext uri="{FF2B5EF4-FFF2-40B4-BE49-F238E27FC236}">
                <a16:creationId xmlns:a16="http://schemas.microsoft.com/office/drawing/2014/main" id="{447AE013-E836-5F79-0A51-003DCD32D886}"/>
              </a:ext>
            </a:extLst>
          </p:cNvPr>
          <p:cNvSpPr txBox="1">
            <a:spLocks/>
          </p:cNvSpPr>
          <p:nvPr/>
        </p:nvSpPr>
        <p:spPr>
          <a:xfrm>
            <a:off x="53011" y="286459"/>
            <a:ext cx="817681" cy="562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dirty="0"/>
              <a:t>02</a:t>
            </a:r>
            <a:endParaRPr lang="en-US" sz="3200" dirty="0"/>
          </a:p>
        </p:txBody>
      </p:sp>
      <p:sp>
        <p:nvSpPr>
          <p:cNvPr id="2" name="Google Shape;213;p4">
            <a:extLst>
              <a:ext uri="{FF2B5EF4-FFF2-40B4-BE49-F238E27FC236}">
                <a16:creationId xmlns:a16="http://schemas.microsoft.com/office/drawing/2014/main" id="{2608F746-B4BA-DF6E-6E44-D15ABF22FAAD}"/>
              </a:ext>
            </a:extLst>
          </p:cNvPr>
          <p:cNvSpPr txBox="1"/>
          <p:nvPr/>
        </p:nvSpPr>
        <p:spPr>
          <a:xfrm>
            <a:off x="411990" y="849218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2.1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Phân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tích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hệ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thống</a:t>
            </a:r>
            <a:endParaRPr sz="1800" dirty="0">
              <a:latin typeface="Montserrat ExtraBold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0387B3-7286-FABA-DC27-1BED482A3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9729" y="905051"/>
            <a:ext cx="3332376" cy="366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129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>
          <a:extLst>
            <a:ext uri="{FF2B5EF4-FFF2-40B4-BE49-F238E27FC236}">
              <a16:creationId xmlns:a16="http://schemas.microsoft.com/office/drawing/2014/main" id="{BD0D6A5A-CCB2-62FC-2FFC-54D1FB479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DDD4FED-C2D9-D339-06B1-44293A2DB1FC}"/>
              </a:ext>
            </a:extLst>
          </p:cNvPr>
          <p:cNvSpPr txBox="1"/>
          <p:nvPr/>
        </p:nvSpPr>
        <p:spPr>
          <a:xfrm>
            <a:off x="392112" y="2315756"/>
            <a:ext cx="298719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2160;p68">
            <a:extLst>
              <a:ext uri="{FF2B5EF4-FFF2-40B4-BE49-F238E27FC236}">
                <a16:creationId xmlns:a16="http://schemas.microsoft.com/office/drawing/2014/main" id="{6D2132FA-4F05-4FC1-4AA3-5755D138D2E4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7/21</a:t>
            </a:r>
          </a:p>
        </p:txBody>
      </p:sp>
      <p:sp>
        <p:nvSpPr>
          <p:cNvPr id="2" name="Google Shape;213;p4">
            <a:extLst>
              <a:ext uri="{FF2B5EF4-FFF2-40B4-BE49-F238E27FC236}">
                <a16:creationId xmlns:a16="http://schemas.microsoft.com/office/drawing/2014/main" id="{72C00A47-872F-11A4-34F8-930B44487424}"/>
              </a:ext>
            </a:extLst>
          </p:cNvPr>
          <p:cNvSpPr txBox="1"/>
          <p:nvPr/>
        </p:nvSpPr>
        <p:spPr>
          <a:xfrm>
            <a:off x="392112" y="1244559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2.2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Thực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hiện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bài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toán</a:t>
            </a:r>
            <a:endParaRPr sz="1800" dirty="0">
              <a:latin typeface="Montserrat ExtraBold" charset="0"/>
            </a:endParaRPr>
          </a:p>
        </p:txBody>
      </p:sp>
      <p:sp>
        <p:nvSpPr>
          <p:cNvPr id="11" name="Google Shape;170;p39">
            <a:extLst>
              <a:ext uri="{FF2B5EF4-FFF2-40B4-BE49-F238E27FC236}">
                <a16:creationId xmlns:a16="http://schemas.microsoft.com/office/drawing/2014/main" id="{F5DF7956-0DD7-C33E-6DFB-BCB38A1CDFD7}"/>
              </a:ext>
            </a:extLst>
          </p:cNvPr>
          <p:cNvSpPr txBox="1">
            <a:spLocks/>
          </p:cNvSpPr>
          <p:nvPr/>
        </p:nvSpPr>
        <p:spPr>
          <a:xfrm>
            <a:off x="937599" y="302501"/>
            <a:ext cx="5439997" cy="57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KẾT QUẢ NGHIÊN CỨU</a:t>
            </a:r>
          </a:p>
        </p:txBody>
      </p:sp>
      <p:cxnSp>
        <p:nvCxnSpPr>
          <p:cNvPr id="13" name="Google Shape;209;p43">
            <a:extLst>
              <a:ext uri="{FF2B5EF4-FFF2-40B4-BE49-F238E27FC236}">
                <a16:creationId xmlns:a16="http://schemas.microsoft.com/office/drawing/2014/main" id="{13D55A57-F07A-E521-A2F0-010E2ABD81B6}"/>
              </a:ext>
            </a:extLst>
          </p:cNvPr>
          <p:cNvCxnSpPr>
            <a:cxnSpLocks/>
          </p:cNvCxnSpPr>
          <p:nvPr/>
        </p:nvCxnSpPr>
        <p:spPr>
          <a:xfrm>
            <a:off x="937599" y="326373"/>
            <a:ext cx="2" cy="5228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Google Shape;206;p43">
            <a:extLst>
              <a:ext uri="{FF2B5EF4-FFF2-40B4-BE49-F238E27FC236}">
                <a16:creationId xmlns:a16="http://schemas.microsoft.com/office/drawing/2014/main" id="{87B40C7D-D766-06D6-9A3E-5F96E453D9CF}"/>
              </a:ext>
            </a:extLst>
          </p:cNvPr>
          <p:cNvSpPr txBox="1">
            <a:spLocks/>
          </p:cNvSpPr>
          <p:nvPr/>
        </p:nvSpPr>
        <p:spPr>
          <a:xfrm>
            <a:off x="53011" y="286459"/>
            <a:ext cx="817681" cy="562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dirty="0"/>
              <a:t>02</a:t>
            </a:r>
            <a:endParaRPr lang="en-US" sz="3200" dirty="0"/>
          </a:p>
        </p:txBody>
      </p:sp>
      <p:sp>
        <p:nvSpPr>
          <p:cNvPr id="17" name="Google Shape;213;p4">
            <a:extLst>
              <a:ext uri="{FF2B5EF4-FFF2-40B4-BE49-F238E27FC236}">
                <a16:creationId xmlns:a16="http://schemas.microsoft.com/office/drawing/2014/main" id="{628E5EB5-C09C-0D83-9959-48C54CFDA515}"/>
              </a:ext>
            </a:extLst>
          </p:cNvPr>
          <p:cNvSpPr txBox="1"/>
          <p:nvPr/>
        </p:nvSpPr>
        <p:spPr>
          <a:xfrm>
            <a:off x="392112" y="1780157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57BBA22-9C25-D050-0FA1-195E559C3A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4" r="1476" b="1"/>
          <a:stretch/>
        </p:blipFill>
        <p:spPr bwMode="auto">
          <a:xfrm>
            <a:off x="4833559" y="326373"/>
            <a:ext cx="3797044" cy="3326266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734670-7B7B-E2E0-95E1-09739935D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8336" y="3811381"/>
            <a:ext cx="1994725" cy="11163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889842-8352-8E6C-831D-1CA97140A2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30" t="3475"/>
          <a:stretch/>
        </p:blipFill>
        <p:spPr>
          <a:xfrm>
            <a:off x="5572539" y="3795706"/>
            <a:ext cx="2458280" cy="111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22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5000" r="-5000"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1775A2-C0FB-1F21-975B-C382C197338F}"/>
              </a:ext>
            </a:extLst>
          </p:cNvPr>
          <p:cNvSpPr txBox="1"/>
          <p:nvPr/>
        </p:nvSpPr>
        <p:spPr>
          <a:xfrm>
            <a:off x="392112" y="2315756"/>
            <a:ext cx="416001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SV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SV</a:t>
            </a:r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2160;p68">
            <a:extLst>
              <a:ext uri="{FF2B5EF4-FFF2-40B4-BE49-F238E27FC236}">
                <a16:creationId xmlns:a16="http://schemas.microsoft.com/office/drawing/2014/main" id="{5EA5E8E8-4125-06B6-239A-D33DADE64A41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8/21</a:t>
            </a:r>
          </a:p>
        </p:txBody>
      </p:sp>
      <p:sp>
        <p:nvSpPr>
          <p:cNvPr id="2" name="Google Shape;213;p4">
            <a:extLst>
              <a:ext uri="{FF2B5EF4-FFF2-40B4-BE49-F238E27FC236}">
                <a16:creationId xmlns:a16="http://schemas.microsoft.com/office/drawing/2014/main" id="{23D0EFB3-880E-C524-9A45-BF9F6A9C293E}"/>
              </a:ext>
            </a:extLst>
          </p:cNvPr>
          <p:cNvSpPr txBox="1"/>
          <p:nvPr/>
        </p:nvSpPr>
        <p:spPr>
          <a:xfrm>
            <a:off x="392112" y="1244559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2.2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Thực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hiện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bài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toán</a:t>
            </a:r>
            <a:endParaRPr sz="1800" dirty="0">
              <a:latin typeface="Montserrat ExtraBold" charset="0"/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0E469C6-1C29-F3A2-6F83-562806C56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859" y="849218"/>
            <a:ext cx="3175059" cy="422324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1" name="Google Shape;170;p39">
            <a:extLst>
              <a:ext uri="{FF2B5EF4-FFF2-40B4-BE49-F238E27FC236}">
                <a16:creationId xmlns:a16="http://schemas.microsoft.com/office/drawing/2014/main" id="{EEB4D71D-A8EB-EC7F-25F7-6C344F784635}"/>
              </a:ext>
            </a:extLst>
          </p:cNvPr>
          <p:cNvSpPr txBox="1">
            <a:spLocks/>
          </p:cNvSpPr>
          <p:nvPr/>
        </p:nvSpPr>
        <p:spPr>
          <a:xfrm>
            <a:off x="937599" y="302501"/>
            <a:ext cx="5439997" cy="57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KẾT QUẢ NGHIÊN CỨU</a:t>
            </a:r>
          </a:p>
        </p:txBody>
      </p:sp>
      <p:cxnSp>
        <p:nvCxnSpPr>
          <p:cNvPr id="13" name="Google Shape;209;p43">
            <a:extLst>
              <a:ext uri="{FF2B5EF4-FFF2-40B4-BE49-F238E27FC236}">
                <a16:creationId xmlns:a16="http://schemas.microsoft.com/office/drawing/2014/main" id="{03423621-F235-9971-F1EA-EAE435DD6FF5}"/>
              </a:ext>
            </a:extLst>
          </p:cNvPr>
          <p:cNvCxnSpPr>
            <a:cxnSpLocks/>
          </p:cNvCxnSpPr>
          <p:nvPr/>
        </p:nvCxnSpPr>
        <p:spPr>
          <a:xfrm>
            <a:off x="937599" y="326373"/>
            <a:ext cx="2" cy="5228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Google Shape;206;p43">
            <a:extLst>
              <a:ext uri="{FF2B5EF4-FFF2-40B4-BE49-F238E27FC236}">
                <a16:creationId xmlns:a16="http://schemas.microsoft.com/office/drawing/2014/main" id="{CAD7A580-77D6-4C84-ACE6-792E8F7486CC}"/>
              </a:ext>
            </a:extLst>
          </p:cNvPr>
          <p:cNvSpPr txBox="1">
            <a:spLocks/>
          </p:cNvSpPr>
          <p:nvPr/>
        </p:nvSpPr>
        <p:spPr>
          <a:xfrm>
            <a:off x="53011" y="286459"/>
            <a:ext cx="817681" cy="562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dirty="0"/>
              <a:t>02</a:t>
            </a:r>
            <a:endParaRPr lang="en-US" sz="3200" dirty="0"/>
          </a:p>
        </p:txBody>
      </p:sp>
      <p:sp>
        <p:nvSpPr>
          <p:cNvPr id="17" name="Google Shape;213;p4">
            <a:extLst>
              <a:ext uri="{FF2B5EF4-FFF2-40B4-BE49-F238E27FC236}">
                <a16:creationId xmlns:a16="http://schemas.microsoft.com/office/drawing/2014/main" id="{F3A89A9C-E02E-234F-FC05-DDEBD5B72B53}"/>
              </a:ext>
            </a:extLst>
          </p:cNvPr>
          <p:cNvSpPr txBox="1"/>
          <p:nvPr/>
        </p:nvSpPr>
        <p:spPr>
          <a:xfrm>
            <a:off x="392112" y="1780157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972604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>
          <a:extLst>
            <a:ext uri="{FF2B5EF4-FFF2-40B4-BE49-F238E27FC236}">
              <a16:creationId xmlns:a16="http://schemas.microsoft.com/office/drawing/2014/main" id="{73F670C3-C139-35C9-311B-B358609D9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25898B-30C7-5E42-9A97-1FF50C8271B6}"/>
              </a:ext>
            </a:extLst>
          </p:cNvPr>
          <p:cNvSpPr txBox="1"/>
          <p:nvPr/>
        </p:nvSpPr>
        <p:spPr>
          <a:xfrm>
            <a:off x="392112" y="2315756"/>
            <a:ext cx="416001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thí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endParaRPr lang="vi-V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2160;p68">
            <a:extLst>
              <a:ext uri="{FF2B5EF4-FFF2-40B4-BE49-F238E27FC236}">
                <a16:creationId xmlns:a16="http://schemas.microsoft.com/office/drawing/2014/main" id="{FD9C5EFD-956F-B823-9DFB-64FD197C6175}"/>
              </a:ext>
            </a:extLst>
          </p:cNvPr>
          <p:cNvSpPr txBox="1">
            <a:spLocks/>
          </p:cNvSpPr>
          <p:nvPr/>
        </p:nvSpPr>
        <p:spPr>
          <a:xfrm>
            <a:off x="8128357" y="4653375"/>
            <a:ext cx="731520" cy="274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2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9/21</a:t>
            </a:r>
          </a:p>
        </p:txBody>
      </p:sp>
      <p:sp>
        <p:nvSpPr>
          <p:cNvPr id="2" name="Google Shape;213;p4">
            <a:extLst>
              <a:ext uri="{FF2B5EF4-FFF2-40B4-BE49-F238E27FC236}">
                <a16:creationId xmlns:a16="http://schemas.microsoft.com/office/drawing/2014/main" id="{60D42EE5-CB0F-BEB9-2569-C7E2A7121A37}"/>
              </a:ext>
            </a:extLst>
          </p:cNvPr>
          <p:cNvSpPr txBox="1"/>
          <p:nvPr/>
        </p:nvSpPr>
        <p:spPr>
          <a:xfrm>
            <a:off x="392112" y="1244559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2.2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Thực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hiện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bài</a:t>
            </a:r>
            <a:r>
              <a:rPr lang="en-US" sz="1800" dirty="0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Montserrat ExtraBold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toán</a:t>
            </a:r>
            <a:endParaRPr sz="1800" dirty="0">
              <a:latin typeface="Montserrat ExtraBold" charset="0"/>
            </a:endParaRPr>
          </a:p>
        </p:txBody>
      </p:sp>
      <p:sp>
        <p:nvSpPr>
          <p:cNvPr id="11" name="Google Shape;170;p39">
            <a:extLst>
              <a:ext uri="{FF2B5EF4-FFF2-40B4-BE49-F238E27FC236}">
                <a16:creationId xmlns:a16="http://schemas.microsoft.com/office/drawing/2014/main" id="{6BD3962C-4567-3ABA-8111-F6FE38111C91}"/>
              </a:ext>
            </a:extLst>
          </p:cNvPr>
          <p:cNvSpPr txBox="1">
            <a:spLocks/>
          </p:cNvSpPr>
          <p:nvPr/>
        </p:nvSpPr>
        <p:spPr>
          <a:xfrm>
            <a:off x="937599" y="302501"/>
            <a:ext cx="5439997" cy="57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KẾT QUẢ NGHIÊN CỨU</a:t>
            </a:r>
          </a:p>
        </p:txBody>
      </p:sp>
      <p:cxnSp>
        <p:nvCxnSpPr>
          <p:cNvPr id="13" name="Google Shape;209;p43">
            <a:extLst>
              <a:ext uri="{FF2B5EF4-FFF2-40B4-BE49-F238E27FC236}">
                <a16:creationId xmlns:a16="http://schemas.microsoft.com/office/drawing/2014/main" id="{E77BA807-8E0A-B8F8-0657-3D7B3C2C1BDC}"/>
              </a:ext>
            </a:extLst>
          </p:cNvPr>
          <p:cNvCxnSpPr>
            <a:cxnSpLocks/>
          </p:cNvCxnSpPr>
          <p:nvPr/>
        </p:nvCxnSpPr>
        <p:spPr>
          <a:xfrm>
            <a:off x="937599" y="326373"/>
            <a:ext cx="2" cy="5228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Google Shape;206;p43">
            <a:extLst>
              <a:ext uri="{FF2B5EF4-FFF2-40B4-BE49-F238E27FC236}">
                <a16:creationId xmlns:a16="http://schemas.microsoft.com/office/drawing/2014/main" id="{C49140C8-3084-303F-73CD-DFF3D74648D1}"/>
              </a:ext>
            </a:extLst>
          </p:cNvPr>
          <p:cNvSpPr txBox="1">
            <a:spLocks/>
          </p:cNvSpPr>
          <p:nvPr/>
        </p:nvSpPr>
        <p:spPr>
          <a:xfrm>
            <a:off x="53011" y="286459"/>
            <a:ext cx="817681" cy="562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dirty="0"/>
              <a:t>02</a:t>
            </a:r>
            <a:endParaRPr lang="en-US" sz="3200" dirty="0"/>
          </a:p>
        </p:txBody>
      </p:sp>
      <p:sp>
        <p:nvSpPr>
          <p:cNvPr id="17" name="Google Shape;213;p4">
            <a:extLst>
              <a:ext uri="{FF2B5EF4-FFF2-40B4-BE49-F238E27FC236}">
                <a16:creationId xmlns:a16="http://schemas.microsoft.com/office/drawing/2014/main" id="{34ABEF7D-805A-5F72-FD2B-145333ED534D}"/>
              </a:ext>
            </a:extLst>
          </p:cNvPr>
          <p:cNvSpPr txBox="1"/>
          <p:nvPr/>
        </p:nvSpPr>
        <p:spPr>
          <a:xfrm>
            <a:off x="392112" y="1780157"/>
            <a:ext cx="54864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AFB6EB-4A33-279A-65FA-1EB1B8473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433" y="882488"/>
            <a:ext cx="4008924" cy="418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70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2386</TotalTime>
  <Words>958</Words>
  <Application>Microsoft Office PowerPoint</Application>
  <PresentationFormat>On-screen Show (16:9)</PresentationFormat>
  <Paragraphs>166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Times New Roman</vt:lpstr>
      <vt:lpstr>Montserrat</vt:lpstr>
      <vt:lpstr>Calibri</vt:lpstr>
      <vt:lpstr>Montserrat ExtraBold</vt:lpstr>
      <vt:lpstr>Futuristic Background by Slidesgo</vt:lpstr>
      <vt:lpstr>PowerPoint Presentation</vt:lpstr>
      <vt:lpstr>THÀNH VIÊN NHÓM 15:</vt:lpstr>
      <vt:lpstr>NỘI DUNG</vt:lpstr>
      <vt:lpstr>Lý do chọn đề tài, mục tiêu</vt:lpstr>
      <vt:lpstr>Lý do chọn đề tài, mục tiêu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Kiểm thử chương trình</vt:lpstr>
      <vt:lpstr>Kiểm thử chương trình</vt:lpstr>
      <vt:lpstr>Tổng kết </vt:lpstr>
      <vt:lpstr>Tổng kết </vt:lpstr>
      <vt:lpstr>Tổng kết </vt:lpstr>
      <vt:lpstr>THANKS FOR WATCHING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Thanh Thảo</dc:creator>
  <cp:lastModifiedBy>AD</cp:lastModifiedBy>
  <cp:revision>250</cp:revision>
  <dcterms:modified xsi:type="dcterms:W3CDTF">2024-02-26T05:17:12Z</dcterms:modified>
</cp:coreProperties>
</file>